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738" r:id="rId3"/>
    <p:sldId id="739" r:id="rId4"/>
    <p:sldId id="785" r:id="rId5"/>
    <p:sldId id="486" r:id="rId6"/>
    <p:sldId id="803" r:id="rId7"/>
    <p:sldId id="801" r:id="rId8"/>
    <p:sldId id="806" r:id="rId9"/>
    <p:sldId id="784" r:id="rId10"/>
    <p:sldId id="805" r:id="rId11"/>
    <p:sldId id="800" r:id="rId12"/>
    <p:sldId id="786" r:id="rId13"/>
    <p:sldId id="414" r:id="rId14"/>
    <p:sldId id="488" r:id="rId15"/>
    <p:sldId id="742" r:id="rId16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BA05E0E-9572-48E2-8098-A86CF8556E28}">
          <p14:sldIdLst>
            <p14:sldId id="257"/>
            <p14:sldId id="738"/>
            <p14:sldId id="739"/>
            <p14:sldId id="785"/>
            <p14:sldId id="486"/>
            <p14:sldId id="803"/>
            <p14:sldId id="801"/>
            <p14:sldId id="806"/>
            <p14:sldId id="784"/>
            <p14:sldId id="805"/>
            <p14:sldId id="800"/>
            <p14:sldId id="786"/>
            <p14:sldId id="414"/>
            <p14:sldId id="488"/>
            <p14:sldId id="742"/>
          </p14:sldIdLst>
        </p14:section>
        <p14:section name="Záloha" id="{D793BA9D-A052-48FF-859D-4962B424E0A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816" autoAdjust="0"/>
  </p:normalViewPr>
  <p:slideViewPr>
    <p:cSldViewPr snapToGrid="0">
      <p:cViewPr varScale="1">
        <p:scale>
          <a:sx n="107" d="100"/>
          <a:sy n="107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3830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F5156-5E82-4271-803A-2131828C0B4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2A421F-7101-47DD-AD94-4FE542C07D9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Obce</a:t>
          </a:r>
        </a:p>
      </dgm:t>
    </dgm:pt>
    <dgm:pt modelId="{2468134E-DA79-42D8-8169-AA9A13C0F280}" type="parTrans" cxnId="{B5ADC16F-4733-4EE5-A85A-216C4D451C99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78357E4-81F0-40DF-B431-F47DADE266B3}" type="sibTrans" cxnId="{B5ADC16F-4733-4EE5-A85A-216C4D451C99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B9E9D66D-EC60-400F-8014-A43DAAC6E5E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Kraje</a:t>
          </a:r>
        </a:p>
      </dgm:t>
    </dgm:pt>
    <dgm:pt modelId="{C0130A97-E75E-42CE-B304-EBE6099A7FC5}" type="parTrans" cxnId="{D90F0146-FA64-4512-94B4-FBF13A7F7DFB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13192D85-DCAC-4B2B-AD3F-7AF752635877}" type="sibTrans" cxnId="{D90F0146-FA64-4512-94B4-FBF13A7F7DFB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517AA4C-139A-4716-9F5A-F805E04DB5A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MPO</a:t>
          </a:r>
        </a:p>
      </dgm:t>
    </dgm:pt>
    <dgm:pt modelId="{F29A3C91-B806-4043-8CBA-721F0BE59E6C}" type="parTrans" cxnId="{481BFC47-B906-44C6-82B7-5A23A0A89530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3220039D-0B68-494B-934B-64ED584ACECA}" type="sibTrans" cxnId="{481BFC47-B906-44C6-82B7-5A23A0A89530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1412929F-B5D6-4C1B-91D1-74C3C078CC79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ČTÚ</a:t>
          </a:r>
        </a:p>
      </dgm:t>
    </dgm:pt>
    <dgm:pt modelId="{25291D66-EEB7-41B4-9F2E-698A6243FC8D}" type="parTrans" cxnId="{3D1C2B1C-4CCC-4334-85F0-D51CFF9FDBBA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5825508E-5D10-4F7D-A3C7-AB72090FF6A4}" type="sibTrans" cxnId="{3D1C2B1C-4CCC-4334-85F0-D51CFF9FDBBA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61D11B22-ADE9-440A-BE30-E9E3FAEE171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Operátoři</a:t>
          </a:r>
        </a:p>
      </dgm:t>
    </dgm:pt>
    <dgm:pt modelId="{9810927E-9F34-4AA2-A970-9D6E2F475BE1}" type="parTrans" cxnId="{4D18C75E-ED69-41BB-B6D6-860A2F53AEA3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93468EA4-1965-45AA-A5D0-BF2CFAD11ECE}" type="sibTrans" cxnId="{4D18C75E-ED69-41BB-B6D6-860A2F53AEA3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ED8B629-FA50-46D3-A341-75F07F635E41}" type="pres">
      <dgm:prSet presAssocID="{78CF5156-5E82-4271-803A-2131828C0B4E}" presName="cycle" presStyleCnt="0">
        <dgm:presLayoutVars>
          <dgm:dir/>
          <dgm:resizeHandles val="exact"/>
        </dgm:presLayoutVars>
      </dgm:prSet>
      <dgm:spPr/>
    </dgm:pt>
    <dgm:pt modelId="{6591F8E5-AE84-484B-A171-84854F0592B5}" type="pres">
      <dgm:prSet presAssocID="{F92A421F-7101-47DD-AD94-4FE542C07D96}" presName="dummy" presStyleCnt="0"/>
      <dgm:spPr/>
    </dgm:pt>
    <dgm:pt modelId="{408FEA5A-9E8A-4C7F-B877-4E530156AA5A}" type="pres">
      <dgm:prSet presAssocID="{F92A421F-7101-47DD-AD94-4FE542C07D96}" presName="node" presStyleLbl="revTx" presStyleIdx="0" presStyleCnt="5">
        <dgm:presLayoutVars>
          <dgm:bulletEnabled val="1"/>
        </dgm:presLayoutVars>
      </dgm:prSet>
      <dgm:spPr/>
    </dgm:pt>
    <dgm:pt modelId="{6B25F2C4-0504-4875-B310-C4F496C1DD67}" type="pres">
      <dgm:prSet presAssocID="{078357E4-81F0-40DF-B431-F47DADE266B3}" presName="sibTrans" presStyleLbl="node1" presStyleIdx="0" presStyleCnt="5"/>
      <dgm:spPr/>
    </dgm:pt>
    <dgm:pt modelId="{FA247868-1CB5-40EC-9261-63CE90FDB601}" type="pres">
      <dgm:prSet presAssocID="{B9E9D66D-EC60-400F-8014-A43DAAC6E5E6}" presName="dummy" presStyleCnt="0"/>
      <dgm:spPr/>
    </dgm:pt>
    <dgm:pt modelId="{B4C56D29-3DDB-423C-914A-F696980B446A}" type="pres">
      <dgm:prSet presAssocID="{B9E9D66D-EC60-400F-8014-A43DAAC6E5E6}" presName="node" presStyleLbl="revTx" presStyleIdx="1" presStyleCnt="5">
        <dgm:presLayoutVars>
          <dgm:bulletEnabled val="1"/>
        </dgm:presLayoutVars>
      </dgm:prSet>
      <dgm:spPr/>
    </dgm:pt>
    <dgm:pt modelId="{8FF7054C-3295-43E9-9429-40CD1042075D}" type="pres">
      <dgm:prSet presAssocID="{13192D85-DCAC-4B2B-AD3F-7AF752635877}" presName="sibTrans" presStyleLbl="node1" presStyleIdx="1" presStyleCnt="5"/>
      <dgm:spPr/>
    </dgm:pt>
    <dgm:pt modelId="{C0CE87C4-8566-4220-B1AD-3C3AB64E4CC9}" type="pres">
      <dgm:prSet presAssocID="{0517AA4C-139A-4716-9F5A-F805E04DB5A6}" presName="dummy" presStyleCnt="0"/>
      <dgm:spPr/>
    </dgm:pt>
    <dgm:pt modelId="{738A9198-6F8D-4D5F-B3B8-A624DDF270C5}" type="pres">
      <dgm:prSet presAssocID="{0517AA4C-139A-4716-9F5A-F805E04DB5A6}" presName="node" presStyleLbl="revTx" presStyleIdx="2" presStyleCnt="5">
        <dgm:presLayoutVars>
          <dgm:bulletEnabled val="1"/>
        </dgm:presLayoutVars>
      </dgm:prSet>
      <dgm:spPr/>
    </dgm:pt>
    <dgm:pt modelId="{8724D984-2A7E-48B6-A090-FA4CFE296CDF}" type="pres">
      <dgm:prSet presAssocID="{3220039D-0B68-494B-934B-64ED584ACECA}" presName="sibTrans" presStyleLbl="node1" presStyleIdx="2" presStyleCnt="5"/>
      <dgm:spPr/>
    </dgm:pt>
    <dgm:pt modelId="{3F348329-8CB6-4850-A524-7BE7BBA08F29}" type="pres">
      <dgm:prSet presAssocID="{1412929F-B5D6-4C1B-91D1-74C3C078CC79}" presName="dummy" presStyleCnt="0"/>
      <dgm:spPr/>
    </dgm:pt>
    <dgm:pt modelId="{9497BBDB-9B15-443E-960A-CB9360087CDB}" type="pres">
      <dgm:prSet presAssocID="{1412929F-B5D6-4C1B-91D1-74C3C078CC79}" presName="node" presStyleLbl="revTx" presStyleIdx="3" presStyleCnt="5">
        <dgm:presLayoutVars>
          <dgm:bulletEnabled val="1"/>
        </dgm:presLayoutVars>
      </dgm:prSet>
      <dgm:spPr/>
    </dgm:pt>
    <dgm:pt modelId="{1F10ADBB-E1CC-44A6-AEA7-C7D1CDAD40AF}" type="pres">
      <dgm:prSet presAssocID="{5825508E-5D10-4F7D-A3C7-AB72090FF6A4}" presName="sibTrans" presStyleLbl="node1" presStyleIdx="3" presStyleCnt="5"/>
      <dgm:spPr/>
    </dgm:pt>
    <dgm:pt modelId="{5CF13DBD-66F5-4C3A-9181-74DF81F6C8ED}" type="pres">
      <dgm:prSet presAssocID="{61D11B22-ADE9-440A-BE30-E9E3FAEE1716}" presName="dummy" presStyleCnt="0"/>
      <dgm:spPr/>
    </dgm:pt>
    <dgm:pt modelId="{CAA710CF-5B54-4E90-92AD-931046A8DC10}" type="pres">
      <dgm:prSet presAssocID="{61D11B22-ADE9-440A-BE30-E9E3FAEE1716}" presName="node" presStyleLbl="revTx" presStyleIdx="4" presStyleCnt="5" custScaleX="144858" custRadScaleRad="101382" custRadScaleInc="-21839">
        <dgm:presLayoutVars>
          <dgm:bulletEnabled val="1"/>
        </dgm:presLayoutVars>
      </dgm:prSet>
      <dgm:spPr/>
    </dgm:pt>
    <dgm:pt modelId="{9849D812-B31B-4F4A-8A0F-286E354F6910}" type="pres">
      <dgm:prSet presAssocID="{93468EA4-1965-45AA-A5D0-BF2CFAD11ECE}" presName="sibTrans" presStyleLbl="node1" presStyleIdx="4" presStyleCnt="5"/>
      <dgm:spPr/>
    </dgm:pt>
  </dgm:ptLst>
  <dgm:cxnLst>
    <dgm:cxn modelId="{AC92B10B-4BE5-4060-B0B1-9F54FCF86AA5}" type="presOf" srcId="{78CF5156-5E82-4271-803A-2131828C0B4E}" destId="{0ED8B629-FA50-46D3-A341-75F07F635E41}" srcOrd="0" destOrd="0" presId="urn:microsoft.com/office/officeart/2005/8/layout/cycle1"/>
    <dgm:cxn modelId="{3D1C2B1C-4CCC-4334-85F0-D51CFF9FDBBA}" srcId="{78CF5156-5E82-4271-803A-2131828C0B4E}" destId="{1412929F-B5D6-4C1B-91D1-74C3C078CC79}" srcOrd="3" destOrd="0" parTransId="{25291D66-EEB7-41B4-9F2E-698A6243FC8D}" sibTransId="{5825508E-5D10-4F7D-A3C7-AB72090FF6A4}"/>
    <dgm:cxn modelId="{CA078C23-E8E9-4A72-8DF9-5844214ED2AF}" type="presOf" srcId="{078357E4-81F0-40DF-B431-F47DADE266B3}" destId="{6B25F2C4-0504-4875-B310-C4F496C1DD67}" srcOrd="0" destOrd="0" presId="urn:microsoft.com/office/officeart/2005/8/layout/cycle1"/>
    <dgm:cxn modelId="{5C50BB2A-4C4B-4AC8-B4B9-8CBAEF5CE104}" type="presOf" srcId="{F92A421F-7101-47DD-AD94-4FE542C07D96}" destId="{408FEA5A-9E8A-4C7F-B877-4E530156AA5A}" srcOrd="0" destOrd="0" presId="urn:microsoft.com/office/officeart/2005/8/layout/cycle1"/>
    <dgm:cxn modelId="{03DFDA3D-0044-4CCB-8B4A-D73D1B7CC002}" type="presOf" srcId="{0517AA4C-139A-4716-9F5A-F805E04DB5A6}" destId="{738A9198-6F8D-4D5F-B3B8-A624DDF270C5}" srcOrd="0" destOrd="0" presId="urn:microsoft.com/office/officeart/2005/8/layout/cycle1"/>
    <dgm:cxn modelId="{4D18C75E-ED69-41BB-B6D6-860A2F53AEA3}" srcId="{78CF5156-5E82-4271-803A-2131828C0B4E}" destId="{61D11B22-ADE9-440A-BE30-E9E3FAEE1716}" srcOrd="4" destOrd="0" parTransId="{9810927E-9F34-4AA2-A970-9D6E2F475BE1}" sibTransId="{93468EA4-1965-45AA-A5D0-BF2CFAD11ECE}"/>
    <dgm:cxn modelId="{D35A2F62-D0AB-4283-85E2-EF7ACF800689}" type="presOf" srcId="{61D11B22-ADE9-440A-BE30-E9E3FAEE1716}" destId="{CAA710CF-5B54-4E90-92AD-931046A8DC10}" srcOrd="0" destOrd="0" presId="urn:microsoft.com/office/officeart/2005/8/layout/cycle1"/>
    <dgm:cxn modelId="{D90F0146-FA64-4512-94B4-FBF13A7F7DFB}" srcId="{78CF5156-5E82-4271-803A-2131828C0B4E}" destId="{B9E9D66D-EC60-400F-8014-A43DAAC6E5E6}" srcOrd="1" destOrd="0" parTransId="{C0130A97-E75E-42CE-B304-EBE6099A7FC5}" sibTransId="{13192D85-DCAC-4B2B-AD3F-7AF752635877}"/>
    <dgm:cxn modelId="{481BFC47-B906-44C6-82B7-5A23A0A89530}" srcId="{78CF5156-5E82-4271-803A-2131828C0B4E}" destId="{0517AA4C-139A-4716-9F5A-F805E04DB5A6}" srcOrd="2" destOrd="0" parTransId="{F29A3C91-B806-4043-8CBA-721F0BE59E6C}" sibTransId="{3220039D-0B68-494B-934B-64ED584ACECA}"/>
    <dgm:cxn modelId="{51D5D868-BA58-4AAF-A5A2-7EFB18094BA3}" type="presOf" srcId="{1412929F-B5D6-4C1B-91D1-74C3C078CC79}" destId="{9497BBDB-9B15-443E-960A-CB9360087CDB}" srcOrd="0" destOrd="0" presId="urn:microsoft.com/office/officeart/2005/8/layout/cycle1"/>
    <dgm:cxn modelId="{6A99514F-AB85-4E32-92E6-2EAF5B75B5A7}" type="presOf" srcId="{B9E9D66D-EC60-400F-8014-A43DAAC6E5E6}" destId="{B4C56D29-3DDB-423C-914A-F696980B446A}" srcOrd="0" destOrd="0" presId="urn:microsoft.com/office/officeart/2005/8/layout/cycle1"/>
    <dgm:cxn modelId="{B5ADC16F-4733-4EE5-A85A-216C4D451C99}" srcId="{78CF5156-5E82-4271-803A-2131828C0B4E}" destId="{F92A421F-7101-47DD-AD94-4FE542C07D96}" srcOrd="0" destOrd="0" parTransId="{2468134E-DA79-42D8-8169-AA9A13C0F280}" sibTransId="{078357E4-81F0-40DF-B431-F47DADE266B3}"/>
    <dgm:cxn modelId="{4C2B34A0-DC2A-4759-9982-3FEB6A197B48}" type="presOf" srcId="{5825508E-5D10-4F7D-A3C7-AB72090FF6A4}" destId="{1F10ADBB-E1CC-44A6-AEA7-C7D1CDAD40AF}" srcOrd="0" destOrd="0" presId="urn:microsoft.com/office/officeart/2005/8/layout/cycle1"/>
    <dgm:cxn modelId="{17EFB1A7-490F-4C44-B709-5A2CC69BEA8C}" type="presOf" srcId="{13192D85-DCAC-4B2B-AD3F-7AF752635877}" destId="{8FF7054C-3295-43E9-9429-40CD1042075D}" srcOrd="0" destOrd="0" presId="urn:microsoft.com/office/officeart/2005/8/layout/cycle1"/>
    <dgm:cxn modelId="{85016CBD-236C-4022-81CB-C9518F130204}" type="presOf" srcId="{93468EA4-1965-45AA-A5D0-BF2CFAD11ECE}" destId="{9849D812-B31B-4F4A-8A0F-286E354F6910}" srcOrd="0" destOrd="0" presId="urn:microsoft.com/office/officeart/2005/8/layout/cycle1"/>
    <dgm:cxn modelId="{CB4548F2-66CC-40D3-8863-0D341168477D}" type="presOf" srcId="{3220039D-0B68-494B-934B-64ED584ACECA}" destId="{8724D984-2A7E-48B6-A090-FA4CFE296CDF}" srcOrd="0" destOrd="0" presId="urn:microsoft.com/office/officeart/2005/8/layout/cycle1"/>
    <dgm:cxn modelId="{D2B818B4-ECFB-42C7-99BB-A310E764178F}" type="presParOf" srcId="{0ED8B629-FA50-46D3-A341-75F07F635E41}" destId="{6591F8E5-AE84-484B-A171-84854F0592B5}" srcOrd="0" destOrd="0" presId="urn:microsoft.com/office/officeart/2005/8/layout/cycle1"/>
    <dgm:cxn modelId="{86E9944A-7170-40D7-8DDC-C5417433442F}" type="presParOf" srcId="{0ED8B629-FA50-46D3-A341-75F07F635E41}" destId="{408FEA5A-9E8A-4C7F-B877-4E530156AA5A}" srcOrd="1" destOrd="0" presId="urn:microsoft.com/office/officeart/2005/8/layout/cycle1"/>
    <dgm:cxn modelId="{97F539EF-8C93-480D-8A04-8E21F96EF30A}" type="presParOf" srcId="{0ED8B629-FA50-46D3-A341-75F07F635E41}" destId="{6B25F2C4-0504-4875-B310-C4F496C1DD67}" srcOrd="2" destOrd="0" presId="urn:microsoft.com/office/officeart/2005/8/layout/cycle1"/>
    <dgm:cxn modelId="{6EDD96DA-BFC9-41B5-8B0C-8A321D617774}" type="presParOf" srcId="{0ED8B629-FA50-46D3-A341-75F07F635E41}" destId="{FA247868-1CB5-40EC-9261-63CE90FDB601}" srcOrd="3" destOrd="0" presId="urn:microsoft.com/office/officeart/2005/8/layout/cycle1"/>
    <dgm:cxn modelId="{7BE0309F-2F40-48D3-BDD1-349523504BAF}" type="presParOf" srcId="{0ED8B629-FA50-46D3-A341-75F07F635E41}" destId="{B4C56D29-3DDB-423C-914A-F696980B446A}" srcOrd="4" destOrd="0" presId="urn:microsoft.com/office/officeart/2005/8/layout/cycle1"/>
    <dgm:cxn modelId="{15A68BE3-B0E5-4CB3-B7DC-ACCEE9E95F40}" type="presParOf" srcId="{0ED8B629-FA50-46D3-A341-75F07F635E41}" destId="{8FF7054C-3295-43E9-9429-40CD1042075D}" srcOrd="5" destOrd="0" presId="urn:microsoft.com/office/officeart/2005/8/layout/cycle1"/>
    <dgm:cxn modelId="{58F2FD6D-F9FF-4DEB-90F1-11EF2A77A854}" type="presParOf" srcId="{0ED8B629-FA50-46D3-A341-75F07F635E41}" destId="{C0CE87C4-8566-4220-B1AD-3C3AB64E4CC9}" srcOrd="6" destOrd="0" presId="urn:microsoft.com/office/officeart/2005/8/layout/cycle1"/>
    <dgm:cxn modelId="{F8695395-16B2-4D97-863D-7CECFA9950FA}" type="presParOf" srcId="{0ED8B629-FA50-46D3-A341-75F07F635E41}" destId="{738A9198-6F8D-4D5F-B3B8-A624DDF270C5}" srcOrd="7" destOrd="0" presId="urn:microsoft.com/office/officeart/2005/8/layout/cycle1"/>
    <dgm:cxn modelId="{454E892E-7C32-4B59-BD2C-49C550D693E7}" type="presParOf" srcId="{0ED8B629-FA50-46D3-A341-75F07F635E41}" destId="{8724D984-2A7E-48B6-A090-FA4CFE296CDF}" srcOrd="8" destOrd="0" presId="urn:microsoft.com/office/officeart/2005/8/layout/cycle1"/>
    <dgm:cxn modelId="{B6A825E7-3E0B-400C-B209-298400BF08B5}" type="presParOf" srcId="{0ED8B629-FA50-46D3-A341-75F07F635E41}" destId="{3F348329-8CB6-4850-A524-7BE7BBA08F29}" srcOrd="9" destOrd="0" presId="urn:microsoft.com/office/officeart/2005/8/layout/cycle1"/>
    <dgm:cxn modelId="{633F2D68-B8C0-4185-BA51-F6903EAD1801}" type="presParOf" srcId="{0ED8B629-FA50-46D3-A341-75F07F635E41}" destId="{9497BBDB-9B15-443E-960A-CB9360087CDB}" srcOrd="10" destOrd="0" presId="urn:microsoft.com/office/officeart/2005/8/layout/cycle1"/>
    <dgm:cxn modelId="{744C922E-EE97-4697-A885-003F425447CA}" type="presParOf" srcId="{0ED8B629-FA50-46D3-A341-75F07F635E41}" destId="{1F10ADBB-E1CC-44A6-AEA7-C7D1CDAD40AF}" srcOrd="11" destOrd="0" presId="urn:microsoft.com/office/officeart/2005/8/layout/cycle1"/>
    <dgm:cxn modelId="{3CC0E4F7-8525-4F55-B654-B2A93756F356}" type="presParOf" srcId="{0ED8B629-FA50-46D3-A341-75F07F635E41}" destId="{5CF13DBD-66F5-4C3A-9181-74DF81F6C8ED}" srcOrd="12" destOrd="0" presId="urn:microsoft.com/office/officeart/2005/8/layout/cycle1"/>
    <dgm:cxn modelId="{1EAAF042-BF63-4556-99AF-FA9C87852E5B}" type="presParOf" srcId="{0ED8B629-FA50-46D3-A341-75F07F635E41}" destId="{CAA710CF-5B54-4E90-92AD-931046A8DC10}" srcOrd="13" destOrd="0" presId="urn:microsoft.com/office/officeart/2005/8/layout/cycle1"/>
    <dgm:cxn modelId="{B6C97C3A-DE58-4FF9-A9C6-65B56A9DB140}" type="presParOf" srcId="{0ED8B629-FA50-46D3-A341-75F07F635E41}" destId="{9849D812-B31B-4F4A-8A0F-286E354F691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F5156-5E82-4271-803A-2131828C0B4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2A421F-7101-47DD-AD94-4FE542C07D9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Obce</a:t>
          </a:r>
        </a:p>
      </dgm:t>
    </dgm:pt>
    <dgm:pt modelId="{2468134E-DA79-42D8-8169-AA9A13C0F280}" type="parTrans" cxnId="{B5ADC16F-4733-4EE5-A85A-216C4D451C99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078357E4-81F0-40DF-B431-F47DADE266B3}" type="sibTrans" cxnId="{B5ADC16F-4733-4EE5-A85A-216C4D451C99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B9E9D66D-EC60-400F-8014-A43DAAC6E5E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Kraje</a:t>
          </a:r>
        </a:p>
      </dgm:t>
    </dgm:pt>
    <dgm:pt modelId="{C0130A97-E75E-42CE-B304-EBE6099A7FC5}" type="parTrans" cxnId="{D90F0146-FA64-4512-94B4-FBF13A7F7DFB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13192D85-DCAC-4B2B-AD3F-7AF752635877}" type="sibTrans" cxnId="{D90F0146-FA64-4512-94B4-FBF13A7F7DFB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0517AA4C-139A-4716-9F5A-F805E04DB5A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MPO</a:t>
          </a:r>
        </a:p>
      </dgm:t>
    </dgm:pt>
    <dgm:pt modelId="{F29A3C91-B806-4043-8CBA-721F0BE59E6C}" type="parTrans" cxnId="{481BFC47-B906-44C6-82B7-5A23A0A89530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3220039D-0B68-494B-934B-64ED584ACECA}" type="sibTrans" cxnId="{481BFC47-B906-44C6-82B7-5A23A0A89530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1412929F-B5D6-4C1B-91D1-74C3C078CC79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ČTÚ</a:t>
          </a:r>
        </a:p>
      </dgm:t>
    </dgm:pt>
    <dgm:pt modelId="{25291D66-EEB7-41B4-9F2E-698A6243FC8D}" type="parTrans" cxnId="{3D1C2B1C-4CCC-4334-85F0-D51CFF9FDBBA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5825508E-5D10-4F7D-A3C7-AB72090FF6A4}" type="sibTrans" cxnId="{3D1C2B1C-4CCC-4334-85F0-D51CFF9FDBBA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61D11B22-ADE9-440A-BE30-E9E3FAEE171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Operátoři</a:t>
          </a:r>
        </a:p>
      </dgm:t>
    </dgm:pt>
    <dgm:pt modelId="{9810927E-9F34-4AA2-A970-9D6E2F475BE1}" type="parTrans" cxnId="{4D18C75E-ED69-41BB-B6D6-860A2F53AEA3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93468EA4-1965-45AA-A5D0-BF2CFAD11ECE}" type="sibTrans" cxnId="{4D18C75E-ED69-41BB-B6D6-860A2F53AEA3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0ED8B629-FA50-46D3-A341-75F07F635E41}" type="pres">
      <dgm:prSet presAssocID="{78CF5156-5E82-4271-803A-2131828C0B4E}" presName="cycle" presStyleCnt="0">
        <dgm:presLayoutVars>
          <dgm:dir/>
          <dgm:resizeHandles val="exact"/>
        </dgm:presLayoutVars>
      </dgm:prSet>
      <dgm:spPr/>
    </dgm:pt>
    <dgm:pt modelId="{6591F8E5-AE84-484B-A171-84854F0592B5}" type="pres">
      <dgm:prSet presAssocID="{F92A421F-7101-47DD-AD94-4FE542C07D96}" presName="dummy" presStyleCnt="0"/>
      <dgm:spPr/>
    </dgm:pt>
    <dgm:pt modelId="{408FEA5A-9E8A-4C7F-B877-4E530156AA5A}" type="pres">
      <dgm:prSet presAssocID="{F92A421F-7101-47DD-AD94-4FE542C07D96}" presName="node" presStyleLbl="revTx" presStyleIdx="0" presStyleCnt="5">
        <dgm:presLayoutVars>
          <dgm:bulletEnabled val="1"/>
        </dgm:presLayoutVars>
      </dgm:prSet>
      <dgm:spPr/>
    </dgm:pt>
    <dgm:pt modelId="{6B25F2C4-0504-4875-B310-C4F496C1DD67}" type="pres">
      <dgm:prSet presAssocID="{078357E4-81F0-40DF-B431-F47DADE266B3}" presName="sibTrans" presStyleLbl="node1" presStyleIdx="0" presStyleCnt="5"/>
      <dgm:spPr/>
    </dgm:pt>
    <dgm:pt modelId="{FA247868-1CB5-40EC-9261-63CE90FDB601}" type="pres">
      <dgm:prSet presAssocID="{B9E9D66D-EC60-400F-8014-A43DAAC6E5E6}" presName="dummy" presStyleCnt="0"/>
      <dgm:spPr/>
    </dgm:pt>
    <dgm:pt modelId="{B4C56D29-3DDB-423C-914A-F696980B446A}" type="pres">
      <dgm:prSet presAssocID="{B9E9D66D-EC60-400F-8014-A43DAAC6E5E6}" presName="node" presStyleLbl="revTx" presStyleIdx="1" presStyleCnt="5">
        <dgm:presLayoutVars>
          <dgm:bulletEnabled val="1"/>
        </dgm:presLayoutVars>
      </dgm:prSet>
      <dgm:spPr/>
    </dgm:pt>
    <dgm:pt modelId="{8FF7054C-3295-43E9-9429-40CD1042075D}" type="pres">
      <dgm:prSet presAssocID="{13192D85-DCAC-4B2B-AD3F-7AF752635877}" presName="sibTrans" presStyleLbl="node1" presStyleIdx="1" presStyleCnt="5"/>
      <dgm:spPr/>
    </dgm:pt>
    <dgm:pt modelId="{C0CE87C4-8566-4220-B1AD-3C3AB64E4CC9}" type="pres">
      <dgm:prSet presAssocID="{0517AA4C-139A-4716-9F5A-F805E04DB5A6}" presName="dummy" presStyleCnt="0"/>
      <dgm:spPr/>
    </dgm:pt>
    <dgm:pt modelId="{738A9198-6F8D-4D5F-B3B8-A624DDF270C5}" type="pres">
      <dgm:prSet presAssocID="{0517AA4C-139A-4716-9F5A-F805E04DB5A6}" presName="node" presStyleLbl="revTx" presStyleIdx="2" presStyleCnt="5">
        <dgm:presLayoutVars>
          <dgm:bulletEnabled val="1"/>
        </dgm:presLayoutVars>
      </dgm:prSet>
      <dgm:spPr/>
    </dgm:pt>
    <dgm:pt modelId="{8724D984-2A7E-48B6-A090-FA4CFE296CDF}" type="pres">
      <dgm:prSet presAssocID="{3220039D-0B68-494B-934B-64ED584ACECA}" presName="sibTrans" presStyleLbl="node1" presStyleIdx="2" presStyleCnt="5"/>
      <dgm:spPr/>
    </dgm:pt>
    <dgm:pt modelId="{3F348329-8CB6-4850-A524-7BE7BBA08F29}" type="pres">
      <dgm:prSet presAssocID="{1412929F-B5D6-4C1B-91D1-74C3C078CC79}" presName="dummy" presStyleCnt="0"/>
      <dgm:spPr/>
    </dgm:pt>
    <dgm:pt modelId="{9497BBDB-9B15-443E-960A-CB9360087CDB}" type="pres">
      <dgm:prSet presAssocID="{1412929F-B5D6-4C1B-91D1-74C3C078CC79}" presName="node" presStyleLbl="revTx" presStyleIdx="3" presStyleCnt="5">
        <dgm:presLayoutVars>
          <dgm:bulletEnabled val="1"/>
        </dgm:presLayoutVars>
      </dgm:prSet>
      <dgm:spPr/>
    </dgm:pt>
    <dgm:pt modelId="{1F10ADBB-E1CC-44A6-AEA7-C7D1CDAD40AF}" type="pres">
      <dgm:prSet presAssocID="{5825508E-5D10-4F7D-A3C7-AB72090FF6A4}" presName="sibTrans" presStyleLbl="node1" presStyleIdx="3" presStyleCnt="5"/>
      <dgm:spPr/>
    </dgm:pt>
    <dgm:pt modelId="{5CF13DBD-66F5-4C3A-9181-74DF81F6C8ED}" type="pres">
      <dgm:prSet presAssocID="{61D11B22-ADE9-440A-BE30-E9E3FAEE1716}" presName="dummy" presStyleCnt="0"/>
      <dgm:spPr/>
    </dgm:pt>
    <dgm:pt modelId="{CAA710CF-5B54-4E90-92AD-931046A8DC10}" type="pres">
      <dgm:prSet presAssocID="{61D11B22-ADE9-440A-BE30-E9E3FAEE1716}" presName="node" presStyleLbl="revTx" presStyleIdx="4" presStyleCnt="5" custScaleX="144858" custRadScaleRad="101382" custRadScaleInc="-21839">
        <dgm:presLayoutVars>
          <dgm:bulletEnabled val="1"/>
        </dgm:presLayoutVars>
      </dgm:prSet>
      <dgm:spPr/>
    </dgm:pt>
    <dgm:pt modelId="{9849D812-B31B-4F4A-8A0F-286E354F6910}" type="pres">
      <dgm:prSet presAssocID="{93468EA4-1965-45AA-A5D0-BF2CFAD11ECE}" presName="sibTrans" presStyleLbl="node1" presStyleIdx="4" presStyleCnt="5"/>
      <dgm:spPr/>
    </dgm:pt>
  </dgm:ptLst>
  <dgm:cxnLst>
    <dgm:cxn modelId="{AC92B10B-4BE5-4060-B0B1-9F54FCF86AA5}" type="presOf" srcId="{78CF5156-5E82-4271-803A-2131828C0B4E}" destId="{0ED8B629-FA50-46D3-A341-75F07F635E41}" srcOrd="0" destOrd="0" presId="urn:microsoft.com/office/officeart/2005/8/layout/cycle1"/>
    <dgm:cxn modelId="{3D1C2B1C-4CCC-4334-85F0-D51CFF9FDBBA}" srcId="{78CF5156-5E82-4271-803A-2131828C0B4E}" destId="{1412929F-B5D6-4C1B-91D1-74C3C078CC79}" srcOrd="3" destOrd="0" parTransId="{25291D66-EEB7-41B4-9F2E-698A6243FC8D}" sibTransId="{5825508E-5D10-4F7D-A3C7-AB72090FF6A4}"/>
    <dgm:cxn modelId="{CA078C23-E8E9-4A72-8DF9-5844214ED2AF}" type="presOf" srcId="{078357E4-81F0-40DF-B431-F47DADE266B3}" destId="{6B25F2C4-0504-4875-B310-C4F496C1DD67}" srcOrd="0" destOrd="0" presId="urn:microsoft.com/office/officeart/2005/8/layout/cycle1"/>
    <dgm:cxn modelId="{5C50BB2A-4C4B-4AC8-B4B9-8CBAEF5CE104}" type="presOf" srcId="{F92A421F-7101-47DD-AD94-4FE542C07D96}" destId="{408FEA5A-9E8A-4C7F-B877-4E530156AA5A}" srcOrd="0" destOrd="0" presId="urn:microsoft.com/office/officeart/2005/8/layout/cycle1"/>
    <dgm:cxn modelId="{03DFDA3D-0044-4CCB-8B4A-D73D1B7CC002}" type="presOf" srcId="{0517AA4C-139A-4716-9F5A-F805E04DB5A6}" destId="{738A9198-6F8D-4D5F-B3B8-A624DDF270C5}" srcOrd="0" destOrd="0" presId="urn:microsoft.com/office/officeart/2005/8/layout/cycle1"/>
    <dgm:cxn modelId="{4D18C75E-ED69-41BB-B6D6-860A2F53AEA3}" srcId="{78CF5156-5E82-4271-803A-2131828C0B4E}" destId="{61D11B22-ADE9-440A-BE30-E9E3FAEE1716}" srcOrd="4" destOrd="0" parTransId="{9810927E-9F34-4AA2-A970-9D6E2F475BE1}" sibTransId="{93468EA4-1965-45AA-A5D0-BF2CFAD11ECE}"/>
    <dgm:cxn modelId="{D35A2F62-D0AB-4283-85E2-EF7ACF800689}" type="presOf" srcId="{61D11B22-ADE9-440A-BE30-E9E3FAEE1716}" destId="{CAA710CF-5B54-4E90-92AD-931046A8DC10}" srcOrd="0" destOrd="0" presId="urn:microsoft.com/office/officeart/2005/8/layout/cycle1"/>
    <dgm:cxn modelId="{D90F0146-FA64-4512-94B4-FBF13A7F7DFB}" srcId="{78CF5156-5E82-4271-803A-2131828C0B4E}" destId="{B9E9D66D-EC60-400F-8014-A43DAAC6E5E6}" srcOrd="1" destOrd="0" parTransId="{C0130A97-E75E-42CE-B304-EBE6099A7FC5}" sibTransId="{13192D85-DCAC-4B2B-AD3F-7AF752635877}"/>
    <dgm:cxn modelId="{481BFC47-B906-44C6-82B7-5A23A0A89530}" srcId="{78CF5156-5E82-4271-803A-2131828C0B4E}" destId="{0517AA4C-139A-4716-9F5A-F805E04DB5A6}" srcOrd="2" destOrd="0" parTransId="{F29A3C91-B806-4043-8CBA-721F0BE59E6C}" sibTransId="{3220039D-0B68-494B-934B-64ED584ACECA}"/>
    <dgm:cxn modelId="{51D5D868-BA58-4AAF-A5A2-7EFB18094BA3}" type="presOf" srcId="{1412929F-B5D6-4C1B-91D1-74C3C078CC79}" destId="{9497BBDB-9B15-443E-960A-CB9360087CDB}" srcOrd="0" destOrd="0" presId="urn:microsoft.com/office/officeart/2005/8/layout/cycle1"/>
    <dgm:cxn modelId="{6A99514F-AB85-4E32-92E6-2EAF5B75B5A7}" type="presOf" srcId="{B9E9D66D-EC60-400F-8014-A43DAAC6E5E6}" destId="{B4C56D29-3DDB-423C-914A-F696980B446A}" srcOrd="0" destOrd="0" presId="urn:microsoft.com/office/officeart/2005/8/layout/cycle1"/>
    <dgm:cxn modelId="{B5ADC16F-4733-4EE5-A85A-216C4D451C99}" srcId="{78CF5156-5E82-4271-803A-2131828C0B4E}" destId="{F92A421F-7101-47DD-AD94-4FE542C07D96}" srcOrd="0" destOrd="0" parTransId="{2468134E-DA79-42D8-8169-AA9A13C0F280}" sibTransId="{078357E4-81F0-40DF-B431-F47DADE266B3}"/>
    <dgm:cxn modelId="{4C2B34A0-DC2A-4759-9982-3FEB6A197B48}" type="presOf" srcId="{5825508E-5D10-4F7D-A3C7-AB72090FF6A4}" destId="{1F10ADBB-E1CC-44A6-AEA7-C7D1CDAD40AF}" srcOrd="0" destOrd="0" presId="urn:microsoft.com/office/officeart/2005/8/layout/cycle1"/>
    <dgm:cxn modelId="{17EFB1A7-490F-4C44-B709-5A2CC69BEA8C}" type="presOf" srcId="{13192D85-DCAC-4B2B-AD3F-7AF752635877}" destId="{8FF7054C-3295-43E9-9429-40CD1042075D}" srcOrd="0" destOrd="0" presId="urn:microsoft.com/office/officeart/2005/8/layout/cycle1"/>
    <dgm:cxn modelId="{85016CBD-236C-4022-81CB-C9518F130204}" type="presOf" srcId="{93468EA4-1965-45AA-A5D0-BF2CFAD11ECE}" destId="{9849D812-B31B-4F4A-8A0F-286E354F6910}" srcOrd="0" destOrd="0" presId="urn:microsoft.com/office/officeart/2005/8/layout/cycle1"/>
    <dgm:cxn modelId="{CB4548F2-66CC-40D3-8863-0D341168477D}" type="presOf" srcId="{3220039D-0B68-494B-934B-64ED584ACECA}" destId="{8724D984-2A7E-48B6-A090-FA4CFE296CDF}" srcOrd="0" destOrd="0" presId="urn:microsoft.com/office/officeart/2005/8/layout/cycle1"/>
    <dgm:cxn modelId="{D2B818B4-ECFB-42C7-99BB-A310E764178F}" type="presParOf" srcId="{0ED8B629-FA50-46D3-A341-75F07F635E41}" destId="{6591F8E5-AE84-484B-A171-84854F0592B5}" srcOrd="0" destOrd="0" presId="urn:microsoft.com/office/officeart/2005/8/layout/cycle1"/>
    <dgm:cxn modelId="{86E9944A-7170-40D7-8DDC-C5417433442F}" type="presParOf" srcId="{0ED8B629-FA50-46D3-A341-75F07F635E41}" destId="{408FEA5A-9E8A-4C7F-B877-4E530156AA5A}" srcOrd="1" destOrd="0" presId="urn:microsoft.com/office/officeart/2005/8/layout/cycle1"/>
    <dgm:cxn modelId="{97F539EF-8C93-480D-8A04-8E21F96EF30A}" type="presParOf" srcId="{0ED8B629-FA50-46D3-A341-75F07F635E41}" destId="{6B25F2C4-0504-4875-B310-C4F496C1DD67}" srcOrd="2" destOrd="0" presId="urn:microsoft.com/office/officeart/2005/8/layout/cycle1"/>
    <dgm:cxn modelId="{6EDD96DA-BFC9-41B5-8B0C-8A321D617774}" type="presParOf" srcId="{0ED8B629-FA50-46D3-A341-75F07F635E41}" destId="{FA247868-1CB5-40EC-9261-63CE90FDB601}" srcOrd="3" destOrd="0" presId="urn:microsoft.com/office/officeart/2005/8/layout/cycle1"/>
    <dgm:cxn modelId="{7BE0309F-2F40-48D3-BDD1-349523504BAF}" type="presParOf" srcId="{0ED8B629-FA50-46D3-A341-75F07F635E41}" destId="{B4C56D29-3DDB-423C-914A-F696980B446A}" srcOrd="4" destOrd="0" presId="urn:microsoft.com/office/officeart/2005/8/layout/cycle1"/>
    <dgm:cxn modelId="{15A68BE3-B0E5-4CB3-B7DC-ACCEE9E95F40}" type="presParOf" srcId="{0ED8B629-FA50-46D3-A341-75F07F635E41}" destId="{8FF7054C-3295-43E9-9429-40CD1042075D}" srcOrd="5" destOrd="0" presId="urn:microsoft.com/office/officeart/2005/8/layout/cycle1"/>
    <dgm:cxn modelId="{58F2FD6D-F9FF-4DEB-90F1-11EF2A77A854}" type="presParOf" srcId="{0ED8B629-FA50-46D3-A341-75F07F635E41}" destId="{C0CE87C4-8566-4220-B1AD-3C3AB64E4CC9}" srcOrd="6" destOrd="0" presId="urn:microsoft.com/office/officeart/2005/8/layout/cycle1"/>
    <dgm:cxn modelId="{F8695395-16B2-4D97-863D-7CECFA9950FA}" type="presParOf" srcId="{0ED8B629-FA50-46D3-A341-75F07F635E41}" destId="{738A9198-6F8D-4D5F-B3B8-A624DDF270C5}" srcOrd="7" destOrd="0" presId="urn:microsoft.com/office/officeart/2005/8/layout/cycle1"/>
    <dgm:cxn modelId="{454E892E-7C32-4B59-BD2C-49C550D693E7}" type="presParOf" srcId="{0ED8B629-FA50-46D3-A341-75F07F635E41}" destId="{8724D984-2A7E-48B6-A090-FA4CFE296CDF}" srcOrd="8" destOrd="0" presId="urn:microsoft.com/office/officeart/2005/8/layout/cycle1"/>
    <dgm:cxn modelId="{B6A825E7-3E0B-400C-B209-298400BF08B5}" type="presParOf" srcId="{0ED8B629-FA50-46D3-A341-75F07F635E41}" destId="{3F348329-8CB6-4850-A524-7BE7BBA08F29}" srcOrd="9" destOrd="0" presId="urn:microsoft.com/office/officeart/2005/8/layout/cycle1"/>
    <dgm:cxn modelId="{633F2D68-B8C0-4185-BA51-F6903EAD1801}" type="presParOf" srcId="{0ED8B629-FA50-46D3-A341-75F07F635E41}" destId="{9497BBDB-9B15-443E-960A-CB9360087CDB}" srcOrd="10" destOrd="0" presId="urn:microsoft.com/office/officeart/2005/8/layout/cycle1"/>
    <dgm:cxn modelId="{744C922E-EE97-4697-A885-003F425447CA}" type="presParOf" srcId="{0ED8B629-FA50-46D3-A341-75F07F635E41}" destId="{1F10ADBB-E1CC-44A6-AEA7-C7D1CDAD40AF}" srcOrd="11" destOrd="0" presId="urn:microsoft.com/office/officeart/2005/8/layout/cycle1"/>
    <dgm:cxn modelId="{3CC0E4F7-8525-4F55-B654-B2A93756F356}" type="presParOf" srcId="{0ED8B629-FA50-46D3-A341-75F07F635E41}" destId="{5CF13DBD-66F5-4C3A-9181-74DF81F6C8ED}" srcOrd="12" destOrd="0" presId="urn:microsoft.com/office/officeart/2005/8/layout/cycle1"/>
    <dgm:cxn modelId="{1EAAF042-BF63-4556-99AF-FA9C87852E5B}" type="presParOf" srcId="{0ED8B629-FA50-46D3-A341-75F07F635E41}" destId="{CAA710CF-5B54-4E90-92AD-931046A8DC10}" srcOrd="13" destOrd="0" presId="urn:microsoft.com/office/officeart/2005/8/layout/cycle1"/>
    <dgm:cxn modelId="{B6C97C3A-DE58-4FF9-A9C6-65B56A9DB140}" type="presParOf" srcId="{0ED8B629-FA50-46D3-A341-75F07F635E41}" destId="{9849D812-B31B-4F4A-8A0F-286E354F691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EA5A-9E8A-4C7F-B877-4E530156AA5A}">
      <dsp:nvSpPr>
        <dsp:cNvPr id="0" name=""/>
        <dsp:cNvSpPr/>
      </dsp:nvSpPr>
      <dsp:spPr>
        <a:xfrm>
          <a:off x="2042360" y="18589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Obce</a:t>
          </a:r>
        </a:p>
      </dsp:txBody>
      <dsp:txXfrm>
        <a:off x="2042360" y="18589"/>
        <a:ext cx="645169" cy="645169"/>
      </dsp:txXfrm>
    </dsp:sp>
    <dsp:sp modelId="{6B25F2C4-0504-4875-B310-C4F496C1DD67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21293327"/>
            <a:gd name="adj4" fmla="val 19766164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56D29-3DDB-423C-914A-F696980B446A}">
      <dsp:nvSpPr>
        <dsp:cNvPr id="0" name=""/>
        <dsp:cNvSpPr/>
      </dsp:nvSpPr>
      <dsp:spPr>
        <a:xfrm>
          <a:off x="2432307" y="1218720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Kraje</a:t>
          </a:r>
        </a:p>
      </dsp:txBody>
      <dsp:txXfrm>
        <a:off x="2432307" y="1218720"/>
        <a:ext cx="645169" cy="645169"/>
      </dsp:txXfrm>
    </dsp:sp>
    <dsp:sp modelId="{8FF7054C-3295-43E9-9429-40CD1042075D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4014786"/>
            <a:gd name="adj4" fmla="val 2253351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9198-6F8D-4D5F-B3B8-A624DDF270C5}">
      <dsp:nvSpPr>
        <dsp:cNvPr id="0" name=""/>
        <dsp:cNvSpPr/>
      </dsp:nvSpPr>
      <dsp:spPr>
        <a:xfrm>
          <a:off x="1411414" y="1960443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MPO</a:t>
          </a:r>
        </a:p>
      </dsp:txBody>
      <dsp:txXfrm>
        <a:off x="1411414" y="1960443"/>
        <a:ext cx="645169" cy="645169"/>
      </dsp:txXfrm>
    </dsp:sp>
    <dsp:sp modelId="{8724D984-2A7E-48B6-A090-FA4CFE296CDF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8210756"/>
            <a:gd name="adj4" fmla="val 6449322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BBDB-9B15-443E-960A-CB9360087CDB}">
      <dsp:nvSpPr>
        <dsp:cNvPr id="0" name=""/>
        <dsp:cNvSpPr/>
      </dsp:nvSpPr>
      <dsp:spPr>
        <a:xfrm>
          <a:off x="390521" y="1218720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ČTÚ</a:t>
          </a:r>
        </a:p>
      </dsp:txBody>
      <dsp:txXfrm>
        <a:off x="390521" y="1218720"/>
        <a:ext cx="645169" cy="645169"/>
      </dsp:txXfrm>
    </dsp:sp>
    <dsp:sp modelId="{1F10ADBB-E1CC-44A6-AEA7-C7D1CDAD40AF}">
      <dsp:nvSpPr>
        <dsp:cNvPr id="0" name=""/>
        <dsp:cNvSpPr/>
      </dsp:nvSpPr>
      <dsp:spPr>
        <a:xfrm>
          <a:off x="523530" y="-32040"/>
          <a:ext cx="2419445" cy="2419445"/>
        </a:xfrm>
        <a:prstGeom prst="circularArrow">
          <a:avLst>
            <a:gd name="adj1" fmla="val 5200"/>
            <a:gd name="adj2" fmla="val 335892"/>
            <a:gd name="adj3" fmla="val 12000092"/>
            <a:gd name="adj4" fmla="val 1066853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710CF-5B54-4E90-92AD-931046A8DC10}">
      <dsp:nvSpPr>
        <dsp:cNvPr id="0" name=""/>
        <dsp:cNvSpPr/>
      </dsp:nvSpPr>
      <dsp:spPr>
        <a:xfrm>
          <a:off x="549289" y="68703"/>
          <a:ext cx="93457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Operátoři</a:t>
          </a:r>
        </a:p>
      </dsp:txBody>
      <dsp:txXfrm>
        <a:off x="549289" y="68703"/>
        <a:ext cx="934579" cy="645169"/>
      </dsp:txXfrm>
    </dsp:sp>
    <dsp:sp modelId="{9849D812-B31B-4F4A-8A0F-286E354F6910}">
      <dsp:nvSpPr>
        <dsp:cNvPr id="0" name=""/>
        <dsp:cNvSpPr/>
      </dsp:nvSpPr>
      <dsp:spPr>
        <a:xfrm>
          <a:off x="496059" y="-9013"/>
          <a:ext cx="2419445" cy="2419445"/>
        </a:xfrm>
        <a:prstGeom prst="circularArrow">
          <a:avLst>
            <a:gd name="adj1" fmla="val 5200"/>
            <a:gd name="adj2" fmla="val 335892"/>
            <a:gd name="adj3" fmla="val 16960523"/>
            <a:gd name="adj4" fmla="val 15484145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EA5A-9E8A-4C7F-B877-4E530156AA5A}">
      <dsp:nvSpPr>
        <dsp:cNvPr id="0" name=""/>
        <dsp:cNvSpPr/>
      </dsp:nvSpPr>
      <dsp:spPr>
        <a:xfrm>
          <a:off x="1888845" y="17688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Obce</a:t>
          </a:r>
        </a:p>
      </dsp:txBody>
      <dsp:txXfrm>
        <a:off x="1888845" y="17688"/>
        <a:ext cx="588493" cy="588493"/>
      </dsp:txXfrm>
    </dsp:sp>
    <dsp:sp modelId="{6B25F2C4-0504-4875-B310-C4F496C1DD67}">
      <dsp:nvSpPr>
        <dsp:cNvPr id="0" name=""/>
        <dsp:cNvSpPr/>
      </dsp:nvSpPr>
      <dsp:spPr>
        <a:xfrm>
          <a:off x="502518" y="425"/>
          <a:ext cx="2208922" cy="2208922"/>
        </a:xfrm>
        <a:prstGeom prst="circularArrow">
          <a:avLst>
            <a:gd name="adj1" fmla="val 5195"/>
            <a:gd name="adj2" fmla="val 335546"/>
            <a:gd name="adj3" fmla="val 21294736"/>
            <a:gd name="adj4" fmla="val 1976492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56D29-3DDB-423C-914A-F696980B446A}">
      <dsp:nvSpPr>
        <dsp:cNvPr id="0" name=""/>
        <dsp:cNvSpPr/>
      </dsp:nvSpPr>
      <dsp:spPr>
        <a:xfrm>
          <a:off x="2244903" y="1113520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Kraje</a:t>
          </a:r>
        </a:p>
      </dsp:txBody>
      <dsp:txXfrm>
        <a:off x="2244903" y="1113520"/>
        <a:ext cx="588493" cy="588493"/>
      </dsp:txXfrm>
    </dsp:sp>
    <dsp:sp modelId="{8FF7054C-3295-43E9-9429-40CD1042075D}">
      <dsp:nvSpPr>
        <dsp:cNvPr id="0" name=""/>
        <dsp:cNvSpPr/>
      </dsp:nvSpPr>
      <dsp:spPr>
        <a:xfrm>
          <a:off x="502518" y="425"/>
          <a:ext cx="2208922" cy="2208922"/>
        </a:xfrm>
        <a:prstGeom prst="circularArrow">
          <a:avLst>
            <a:gd name="adj1" fmla="val 5195"/>
            <a:gd name="adj2" fmla="val 335546"/>
            <a:gd name="adj3" fmla="val 4016247"/>
            <a:gd name="adj4" fmla="val 2252011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9198-6F8D-4D5F-B3B8-A624DDF270C5}">
      <dsp:nvSpPr>
        <dsp:cNvPr id="0" name=""/>
        <dsp:cNvSpPr/>
      </dsp:nvSpPr>
      <dsp:spPr>
        <a:xfrm>
          <a:off x="1312732" y="1790781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MPO</a:t>
          </a:r>
        </a:p>
      </dsp:txBody>
      <dsp:txXfrm>
        <a:off x="1312732" y="1790781"/>
        <a:ext cx="588493" cy="588493"/>
      </dsp:txXfrm>
    </dsp:sp>
    <dsp:sp modelId="{8724D984-2A7E-48B6-A090-FA4CFE296CDF}">
      <dsp:nvSpPr>
        <dsp:cNvPr id="0" name=""/>
        <dsp:cNvSpPr/>
      </dsp:nvSpPr>
      <dsp:spPr>
        <a:xfrm>
          <a:off x="502518" y="425"/>
          <a:ext cx="2208922" cy="2208922"/>
        </a:xfrm>
        <a:prstGeom prst="circularArrow">
          <a:avLst>
            <a:gd name="adj1" fmla="val 5195"/>
            <a:gd name="adj2" fmla="val 335546"/>
            <a:gd name="adj3" fmla="val 8212443"/>
            <a:gd name="adj4" fmla="val 6448207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BBDB-9B15-443E-960A-CB9360087CDB}">
      <dsp:nvSpPr>
        <dsp:cNvPr id="0" name=""/>
        <dsp:cNvSpPr/>
      </dsp:nvSpPr>
      <dsp:spPr>
        <a:xfrm>
          <a:off x="380562" y="1113520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ČTÚ</a:t>
          </a:r>
        </a:p>
      </dsp:txBody>
      <dsp:txXfrm>
        <a:off x="380562" y="1113520"/>
        <a:ext cx="588493" cy="588493"/>
      </dsp:txXfrm>
    </dsp:sp>
    <dsp:sp modelId="{1F10ADBB-E1CC-44A6-AEA7-C7D1CDAD40AF}">
      <dsp:nvSpPr>
        <dsp:cNvPr id="0" name=""/>
        <dsp:cNvSpPr/>
      </dsp:nvSpPr>
      <dsp:spPr>
        <a:xfrm>
          <a:off x="501829" y="-28679"/>
          <a:ext cx="2208922" cy="2208922"/>
        </a:xfrm>
        <a:prstGeom prst="circularArrow">
          <a:avLst>
            <a:gd name="adj1" fmla="val 5195"/>
            <a:gd name="adj2" fmla="val 335546"/>
            <a:gd name="adj3" fmla="val 12001759"/>
            <a:gd name="adj4" fmla="val 1066760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710CF-5B54-4E90-92AD-931046A8DC10}">
      <dsp:nvSpPr>
        <dsp:cNvPr id="0" name=""/>
        <dsp:cNvSpPr/>
      </dsp:nvSpPr>
      <dsp:spPr>
        <a:xfrm>
          <a:off x="525668" y="63447"/>
          <a:ext cx="852479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Operátoři</a:t>
          </a:r>
        </a:p>
      </dsp:txBody>
      <dsp:txXfrm>
        <a:off x="525668" y="63447"/>
        <a:ext cx="852479" cy="588493"/>
      </dsp:txXfrm>
    </dsp:sp>
    <dsp:sp modelId="{9849D812-B31B-4F4A-8A0F-286E354F6910}">
      <dsp:nvSpPr>
        <dsp:cNvPr id="0" name=""/>
        <dsp:cNvSpPr/>
      </dsp:nvSpPr>
      <dsp:spPr>
        <a:xfrm>
          <a:off x="476790" y="-7687"/>
          <a:ext cx="2208922" cy="2208922"/>
        </a:xfrm>
        <a:prstGeom prst="circularArrow">
          <a:avLst>
            <a:gd name="adj1" fmla="val 5195"/>
            <a:gd name="adj2" fmla="val 335546"/>
            <a:gd name="adj3" fmla="val 16961852"/>
            <a:gd name="adj4" fmla="val 1548243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6BB94-0EB2-4306-A3F9-4ED18AFEA2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01036-7F14-4967-BE5A-C2B471AA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r">
              <a:defRPr sz="1200"/>
            </a:lvl1pPr>
          </a:lstStyle>
          <a:p>
            <a:fld id="{56B049FF-1D51-4B37-88E8-0F1425230F75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77BCA-E47A-4F98-9624-A8B719A82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DF8A6-8D86-4560-B90A-88E3324AE3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r">
              <a:defRPr sz="1200"/>
            </a:lvl1pPr>
          </a:lstStyle>
          <a:p>
            <a:fld id="{EF14DD96-BB10-460E-80AC-764CCD6A0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6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r">
              <a:defRPr sz="1200"/>
            </a:lvl1pPr>
          </a:lstStyle>
          <a:p>
            <a:fld id="{3A999190-753D-4615-9730-26AF39FE842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10" tIns="47154" rIns="94310" bIns="471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4310" tIns="47154" rIns="94310" bIns="47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r">
              <a:defRPr sz="1200"/>
            </a:lvl1pPr>
          </a:lstStyle>
          <a:p>
            <a:fld id="{7B08897F-81ED-4387-A699-55910D0BE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2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Generováno Copilotem</a:t>
            </a:r>
            <a:br>
              <a:rPr lang="cs-CZ" dirty="0"/>
            </a:br>
            <a:br>
              <a:rPr lang="cs-CZ" dirty="0"/>
            </a:br>
            <a:r>
              <a:rPr lang="cs-CZ" sz="1200" dirty="0"/>
              <a:t>Na tomto snímku se zaměřujeme na klíčové aspekty pokrytí 5G sítí v České republice a roli BCO. Je důležité si uvědomit, že pokrytí 5G je zásadní pro rozvoj digitální infrastruktury a podporu inovací. Diskutujeme o různých dotačních projektech, které mají za cíl zlepšit pokrytí v oblastech, kde je to nedostatečné, jako jsou bílá místa. Spolupráce mezi ČTÚ, obcemi a operátory je klíčová pro efektivní řešení těchto problémů. Zmiňujeme také důležitost osvěty a technické pomoci, aby se zajistilo, že všechny zúčastněné strany mají potřebné informace a podporu pro úspěšné projekty 5G. V neposlední řadě se dotýkáme i školení a konzultací, které mohou pomoci zlepšit znalosti a dovednosti v oblasti 5G technologií. </a:t>
            </a:r>
            <a:endParaRPr lang="cs-CZ" dirty="0"/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97F-81ED-4387-A699-55910D0BE3E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81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8857-4A28-8F38-2EE7-DF0049496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552AFC-E285-200A-3BF5-91E6915AF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59C8FE3-D474-B289-64F5-1156CDD0B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8C2873-078E-4142-14F6-849BECAF4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97F-81ED-4387-A699-55910D0BE3E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6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C1202-F4D7-A685-059E-A0023620A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BB5ED3-0A5E-C069-72ED-5D2F67885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CB1021-6FCA-2A26-73D9-9DA2266FF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1C222F"/>
                </a:solidFill>
                <a:latin typeface="Aptos" panose="020B0004020202020204" pitchFamily="34" charset="0"/>
              </a:rPr>
              <a:t>Demonstrativní aplikace ekosystému sítí 5G pro chytrá města, obce a regiony</a:t>
            </a:r>
            <a:endParaRPr lang="cs-CZ" dirty="0"/>
          </a:p>
          <a:p>
            <a:pPr defTabSz="688818"/>
            <a:r>
              <a:rPr lang="cs-CZ" dirty="0">
                <a:solidFill>
                  <a:srgbClr val="1A1F2A"/>
                </a:solidFill>
                <a:latin typeface="Aptos" panose="020B0004020202020204" pitchFamily="34" charset="0"/>
              </a:rPr>
              <a:t>Cílem je podpora vývoje a nasazování aplikací ekosystému sítí 5G pro města, obce a regiony se záměrem podpořit koncept Smart Cities. Proces navazuje na výsledky dosažené díky soutěži „5G pro 5 měst“, kterou organizovalo Ministerstvo pro místní rozvoj ve spolupráci s Ministerstvem průmyslu a obchodu a „1. výzvu demonstrativní projekty rozvoje aplikací pro města a průmyslové oblasti“, která na zmíněnou soutěž navazovala.</a:t>
            </a:r>
            <a:endParaRPr lang="cs-CZ" dirty="0">
              <a:latin typeface="Aptos" panose="020B00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E0B540-788E-9EE1-8BCB-CCCE92BA1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97F-81ED-4387-A699-55910D0BE3E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48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2B193FE-9611-47EF-A6BE-0BBFC0447958}"/>
              </a:ext>
            </a:extLst>
          </p:cNvPr>
          <p:cNvSpPr/>
          <p:nvPr userDrawn="1"/>
        </p:nvSpPr>
        <p:spPr>
          <a:xfrm>
            <a:off x="7548718" y="67189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11;p2">
            <a:extLst>
              <a:ext uri="{FF2B5EF4-FFF2-40B4-BE49-F238E27FC236}">
                <a16:creationId xmlns:a16="http://schemas.microsoft.com/office/drawing/2014/main" id="{F5E648AE-57A8-4B4A-B1CE-8A18DFCF542A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32475B51-93B2-4CA9-B03B-BEFDF940EFF0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41470FA1-7E44-4F99-ACBB-996BF755D481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14;p2">
            <a:extLst>
              <a:ext uri="{FF2B5EF4-FFF2-40B4-BE49-F238E27FC236}">
                <a16:creationId xmlns:a16="http://schemas.microsoft.com/office/drawing/2014/main" id="{FA025844-03FF-4C8A-A790-F61AF79414C5}"/>
              </a:ext>
            </a:extLst>
          </p:cNvPr>
          <p:cNvGrpSpPr/>
          <p:nvPr userDrawn="1"/>
        </p:nvGrpSpPr>
        <p:grpSpPr>
          <a:xfrm rot="10800000" flipH="1">
            <a:off x="0" y="1097764"/>
            <a:ext cx="8847502" cy="2961975"/>
            <a:chOff x="-8178042" y="-4493254"/>
            <a:chExt cx="19483598" cy="6522736"/>
          </a:xfrm>
        </p:grpSpPr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57E33E06-E4E0-422E-8666-88A5ACAAF8A3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  <p:sp>
          <p:nvSpPr>
            <p:cNvPr id="13" name="Google Shape;16;p2">
              <a:extLst>
                <a:ext uri="{FF2B5EF4-FFF2-40B4-BE49-F238E27FC236}">
                  <a16:creationId xmlns:a16="http://schemas.microsoft.com/office/drawing/2014/main" id="{7CDA2EAD-7EAE-4B2A-AAD5-48CA64BB5C04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7;p2">
            <a:extLst>
              <a:ext uri="{FF2B5EF4-FFF2-40B4-BE49-F238E27FC236}">
                <a16:creationId xmlns:a16="http://schemas.microsoft.com/office/drawing/2014/main" id="{C9059D44-29F4-40CF-8020-1179AD643A10}"/>
              </a:ext>
            </a:extLst>
          </p:cNvPr>
          <p:cNvGrpSpPr/>
          <p:nvPr userDrawn="1"/>
        </p:nvGrpSpPr>
        <p:grpSpPr>
          <a:xfrm>
            <a:off x="3677237" y="4278349"/>
            <a:ext cx="5466764" cy="432996"/>
            <a:chOff x="5582265" y="4646738"/>
            <a:chExt cx="5480829" cy="432996"/>
          </a:xfrm>
        </p:grpSpPr>
        <p:sp>
          <p:nvSpPr>
            <p:cNvPr id="15" name="Google Shape;18;p2">
              <a:extLst>
                <a:ext uri="{FF2B5EF4-FFF2-40B4-BE49-F238E27FC236}">
                  <a16:creationId xmlns:a16="http://schemas.microsoft.com/office/drawing/2014/main" id="{32DE185A-1210-4DD5-A7D6-79394CB03DCA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9;p2">
              <a:extLst>
                <a:ext uri="{FF2B5EF4-FFF2-40B4-BE49-F238E27FC236}">
                  <a16:creationId xmlns:a16="http://schemas.microsoft.com/office/drawing/2014/main" id="{21727023-25C6-4B10-B82C-30B0435FAD32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7" name="Google Shape;20;p2">
                <a:extLst>
                  <a:ext uri="{FF2B5EF4-FFF2-40B4-BE49-F238E27FC236}">
                    <a16:creationId xmlns:a16="http://schemas.microsoft.com/office/drawing/2014/main" id="{FA05D2F5-A136-4AA6-ACCA-995AED992A3A}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;p2">
                <a:extLst>
                  <a:ext uri="{FF2B5EF4-FFF2-40B4-BE49-F238E27FC236}">
                    <a16:creationId xmlns:a16="http://schemas.microsoft.com/office/drawing/2014/main" id="{AEE50579-0533-4DEC-91A3-113619CFCE60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42B1AB-E733-4C30-9791-01C5CCB00A81}"/>
              </a:ext>
            </a:extLst>
          </p:cNvPr>
          <p:cNvCxnSpPr>
            <a:cxnSpLocks/>
          </p:cNvCxnSpPr>
          <p:nvPr userDrawn="1"/>
        </p:nvCxnSpPr>
        <p:spPr>
          <a:xfrm>
            <a:off x="685800" y="4838278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FA0B396-80B8-4AC7-86F5-E4093F59A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92" y="1254450"/>
            <a:ext cx="338172" cy="304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3006"/>
            <a:ext cx="5013169" cy="2780122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24D6482D-6884-44D6-8E10-5A045C91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970" y="4533057"/>
            <a:ext cx="1752600" cy="273844"/>
          </a:xfrm>
        </p:spPr>
        <p:txBody>
          <a:bodyPr/>
          <a:lstStyle>
            <a:lvl1pPr algn="ctr">
              <a:defRPr i="0">
                <a:solidFill>
                  <a:srgbClr val="004B8F"/>
                </a:solidFill>
              </a:defRPr>
            </a:lvl1pPr>
          </a:lstStyle>
          <a:p>
            <a:fld id="{6DC4A17C-A188-4572-8B00-42F4180E6362}" type="datetime4">
              <a:rPr lang="cs-CZ" smtClean="0"/>
              <a:t>10. června 2025</a:t>
            </a:fld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1527AF0-8F0C-427C-95EF-D6FA26E3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1160" y="3956224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B2C8E1-067E-6067-1AD6-B8FB19A7C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5030" y="4691029"/>
            <a:ext cx="3525000" cy="3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ez titulk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34574"/>
            <a:ext cx="2949178" cy="8084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oogle Shape;163;p10">
            <a:extLst>
              <a:ext uri="{FF2B5EF4-FFF2-40B4-BE49-F238E27FC236}">
                <a16:creationId xmlns:a16="http://schemas.microsoft.com/office/drawing/2014/main" id="{A8A4E43F-3F44-4BA7-9975-5AD28FCBCA1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9" name="Google Shape;164;p10">
              <a:extLst>
                <a:ext uri="{FF2B5EF4-FFF2-40B4-BE49-F238E27FC236}">
                  <a16:creationId xmlns:a16="http://schemas.microsoft.com/office/drawing/2014/main" id="{3569C578-0149-4A1A-B045-A3B4631DD959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65;p10">
              <a:extLst>
                <a:ext uri="{FF2B5EF4-FFF2-40B4-BE49-F238E27FC236}">
                  <a16:creationId xmlns:a16="http://schemas.microsoft.com/office/drawing/2014/main" id="{1F3F8E56-46C7-4CA3-BFF9-3A61ABA42A14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4" name="Google Shape;166;p10">
                <a:extLst>
                  <a:ext uri="{FF2B5EF4-FFF2-40B4-BE49-F238E27FC236}">
                    <a16:creationId xmlns:a16="http://schemas.microsoft.com/office/drawing/2014/main" id="{4FD0784C-4D17-4E1D-A332-1A7BCBDD5079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7;p10">
                <a:extLst>
                  <a:ext uri="{FF2B5EF4-FFF2-40B4-BE49-F238E27FC236}">
                    <a16:creationId xmlns:a16="http://schemas.microsoft.com/office/drawing/2014/main" id="{99A5AC01-2C07-4953-AA6D-5132E5C6D718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68;p10">
              <a:extLst>
                <a:ext uri="{FF2B5EF4-FFF2-40B4-BE49-F238E27FC236}">
                  <a16:creationId xmlns:a16="http://schemas.microsoft.com/office/drawing/2014/main" id="{9FF98C55-E83E-4EB5-A8C4-A4C62FE9A0C4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2" name="Google Shape;169;p10">
                <a:extLst>
                  <a:ext uri="{FF2B5EF4-FFF2-40B4-BE49-F238E27FC236}">
                    <a16:creationId xmlns:a16="http://schemas.microsoft.com/office/drawing/2014/main" id="{46844711-6E0D-4416-84E1-756D12C85B07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0;p10">
                <a:extLst>
                  <a:ext uri="{FF2B5EF4-FFF2-40B4-BE49-F238E27FC236}">
                    <a16:creationId xmlns:a16="http://schemas.microsoft.com/office/drawing/2014/main" id="{04E9C8E0-9D49-4D7E-B299-21C9076D2327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141AEC8-F3A9-47D4-8F97-06A30855E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F6ACB0-444E-44C5-AFCC-F5044D28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oogle Shape;31;p3">
            <a:extLst>
              <a:ext uri="{FF2B5EF4-FFF2-40B4-BE49-F238E27FC236}">
                <a16:creationId xmlns:a16="http://schemas.microsoft.com/office/drawing/2014/main" id="{00DA8196-EF7E-4749-9EBD-1CBB8B818FE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9" name="Google Shape;32;p3">
              <a:extLst>
                <a:ext uri="{FF2B5EF4-FFF2-40B4-BE49-F238E27FC236}">
                  <a16:creationId xmlns:a16="http://schemas.microsoft.com/office/drawing/2014/main" id="{1B6464FD-4A0B-4CAB-981D-14E097326FE5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oogle Shape;33;p3">
              <a:extLst>
                <a:ext uri="{FF2B5EF4-FFF2-40B4-BE49-F238E27FC236}">
                  <a16:creationId xmlns:a16="http://schemas.microsoft.com/office/drawing/2014/main" id="{DE0EF710-4BA5-41BB-A142-9C78A02749D9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4" name="Google Shape;34;p3">
                <a:extLst>
                  <a:ext uri="{FF2B5EF4-FFF2-40B4-BE49-F238E27FC236}">
                    <a16:creationId xmlns:a16="http://schemas.microsoft.com/office/drawing/2014/main" id="{85E15AE9-98F7-42AA-8C5C-181561F549A1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5;p3">
                <a:extLst>
                  <a:ext uri="{FF2B5EF4-FFF2-40B4-BE49-F238E27FC236}">
                    <a16:creationId xmlns:a16="http://schemas.microsoft.com/office/drawing/2014/main" id="{F6181583-8699-48BC-9CC8-F76BEE5E5A93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;p3">
              <a:extLst>
                <a:ext uri="{FF2B5EF4-FFF2-40B4-BE49-F238E27FC236}">
                  <a16:creationId xmlns:a16="http://schemas.microsoft.com/office/drawing/2014/main" id="{AF027FC2-7F28-4E25-876A-9795E9E4D706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2" name="Google Shape;37;p3">
                <a:extLst>
                  <a:ext uri="{FF2B5EF4-FFF2-40B4-BE49-F238E27FC236}">
                    <a16:creationId xmlns:a16="http://schemas.microsoft.com/office/drawing/2014/main" id="{C88B9D81-CD92-4C2D-81AE-15EC5C9D464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8;p3">
                <a:extLst>
                  <a:ext uri="{FF2B5EF4-FFF2-40B4-BE49-F238E27FC236}">
                    <a16:creationId xmlns:a16="http://schemas.microsoft.com/office/drawing/2014/main" id="{C54E8D1C-6AA1-4D14-A428-5113FC555908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D96B5B5-575A-4A42-9416-125ACB7C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219994-6345-1C74-587F-6A8241D44C87}"/>
              </a:ext>
            </a:extLst>
          </p:cNvPr>
          <p:cNvSpPr txBox="1">
            <a:spLocks/>
          </p:cNvSpPr>
          <p:nvPr userDrawn="1"/>
        </p:nvSpPr>
        <p:spPr>
          <a:xfrm>
            <a:off x="3749040" y="254490"/>
            <a:ext cx="4766309" cy="304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D16353B1-5EAA-1B9A-5F28-6DFDC86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ez titulk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1758"/>
            <a:ext cx="2949178" cy="8012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oogle Shape;163;p10">
            <a:extLst>
              <a:ext uri="{FF2B5EF4-FFF2-40B4-BE49-F238E27FC236}">
                <a16:creationId xmlns:a16="http://schemas.microsoft.com/office/drawing/2014/main" id="{86E18B74-E2DD-463B-8E18-2C73971C6ACB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9" name="Google Shape;164;p10">
              <a:extLst>
                <a:ext uri="{FF2B5EF4-FFF2-40B4-BE49-F238E27FC236}">
                  <a16:creationId xmlns:a16="http://schemas.microsoft.com/office/drawing/2014/main" id="{7749CF2D-3A81-48BC-A50B-CC48DB230135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65;p10">
              <a:extLst>
                <a:ext uri="{FF2B5EF4-FFF2-40B4-BE49-F238E27FC236}">
                  <a16:creationId xmlns:a16="http://schemas.microsoft.com/office/drawing/2014/main" id="{77856553-7266-4E9D-BB58-68FCECA4F8A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4" name="Google Shape;166;p10">
                <a:extLst>
                  <a:ext uri="{FF2B5EF4-FFF2-40B4-BE49-F238E27FC236}">
                    <a16:creationId xmlns:a16="http://schemas.microsoft.com/office/drawing/2014/main" id="{C973DE64-23CC-4197-959D-90D0DA54123A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7;p10">
                <a:extLst>
                  <a:ext uri="{FF2B5EF4-FFF2-40B4-BE49-F238E27FC236}">
                    <a16:creationId xmlns:a16="http://schemas.microsoft.com/office/drawing/2014/main" id="{BD788F85-E8E2-4B0A-B233-2D0D19BDBB0B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68;p10">
              <a:extLst>
                <a:ext uri="{FF2B5EF4-FFF2-40B4-BE49-F238E27FC236}">
                  <a16:creationId xmlns:a16="http://schemas.microsoft.com/office/drawing/2014/main" id="{048628AE-8E5B-4D53-9D8A-DA7BC6DF41D0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2" name="Google Shape;169;p10">
                <a:extLst>
                  <a:ext uri="{FF2B5EF4-FFF2-40B4-BE49-F238E27FC236}">
                    <a16:creationId xmlns:a16="http://schemas.microsoft.com/office/drawing/2014/main" id="{26A1C4F1-B528-47B5-A3C2-1AE8468D684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0;p10">
                <a:extLst>
                  <a:ext uri="{FF2B5EF4-FFF2-40B4-BE49-F238E27FC236}">
                    <a16:creationId xmlns:a16="http://schemas.microsoft.com/office/drawing/2014/main" id="{88D352E3-252E-4114-BC32-7FB0F1C1E1E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C219E5C-E0A9-4A69-8966-BC389DA11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CE266AA-16A2-4498-BFF5-D5EF222C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oogle Shape;31;p3">
            <a:extLst>
              <a:ext uri="{FF2B5EF4-FFF2-40B4-BE49-F238E27FC236}">
                <a16:creationId xmlns:a16="http://schemas.microsoft.com/office/drawing/2014/main" id="{2034E1FD-B880-487D-BA02-77536F5EFE1B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9" name="Google Shape;32;p3">
              <a:extLst>
                <a:ext uri="{FF2B5EF4-FFF2-40B4-BE49-F238E27FC236}">
                  <a16:creationId xmlns:a16="http://schemas.microsoft.com/office/drawing/2014/main" id="{644AB698-5E9E-428D-BFD8-9E2C6A7F8BAD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oogle Shape;33;p3">
              <a:extLst>
                <a:ext uri="{FF2B5EF4-FFF2-40B4-BE49-F238E27FC236}">
                  <a16:creationId xmlns:a16="http://schemas.microsoft.com/office/drawing/2014/main" id="{1ED5C797-78FB-4E2A-9548-E8EBD65B7ED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4" name="Google Shape;34;p3">
                <a:extLst>
                  <a:ext uri="{FF2B5EF4-FFF2-40B4-BE49-F238E27FC236}">
                    <a16:creationId xmlns:a16="http://schemas.microsoft.com/office/drawing/2014/main" id="{013FCB35-0943-4041-846A-E662801A8A15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5;p3">
                <a:extLst>
                  <a:ext uri="{FF2B5EF4-FFF2-40B4-BE49-F238E27FC236}">
                    <a16:creationId xmlns:a16="http://schemas.microsoft.com/office/drawing/2014/main" id="{D34B4E68-BFDD-4C5B-80CB-58410B21A71D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;p3">
              <a:extLst>
                <a:ext uri="{FF2B5EF4-FFF2-40B4-BE49-F238E27FC236}">
                  <a16:creationId xmlns:a16="http://schemas.microsoft.com/office/drawing/2014/main" id="{8E32B671-C58D-4D43-9D24-10F120A678C4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2" name="Google Shape;37;p3">
                <a:extLst>
                  <a:ext uri="{FF2B5EF4-FFF2-40B4-BE49-F238E27FC236}">
                    <a16:creationId xmlns:a16="http://schemas.microsoft.com/office/drawing/2014/main" id="{BCB08FA0-BC87-489E-A4D3-ABD74305DEC2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8;p3">
                <a:extLst>
                  <a:ext uri="{FF2B5EF4-FFF2-40B4-BE49-F238E27FC236}">
                    <a16:creationId xmlns:a16="http://schemas.microsoft.com/office/drawing/2014/main" id="{D476A158-6BFC-4DA5-BD8B-BA41D3F176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D6CEC3A-7EFA-4FBD-AD32-B577854E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E77D5-6C81-9F35-D413-68D53CC0A99E}"/>
              </a:ext>
            </a:extLst>
          </p:cNvPr>
          <p:cNvSpPr txBox="1">
            <a:spLocks/>
          </p:cNvSpPr>
          <p:nvPr userDrawn="1"/>
        </p:nvSpPr>
        <p:spPr>
          <a:xfrm>
            <a:off x="3749040" y="254490"/>
            <a:ext cx="4766309" cy="304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FA0C6598-AF2E-5753-D706-98D14DB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z titul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Slide Number Placeholder 31">
            <a:extLst>
              <a:ext uri="{FF2B5EF4-FFF2-40B4-BE49-F238E27FC236}">
                <a16:creationId xmlns:a16="http://schemas.microsoft.com/office/drawing/2014/main" id="{F06DBDC2-013F-4262-98F8-48D8FA55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2CFF9B-A0E1-02EB-5640-4B9DDE28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C83855-8EB6-C180-5BD9-2E12BEF6A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790A7725-B345-492A-83B4-05E66AF5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A36A23-6E44-37A7-8A0B-D91CD367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D16D72-641A-90C5-D7AE-2415FE9CE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+ dlouhe zapa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44;p9">
            <a:extLst>
              <a:ext uri="{FF2B5EF4-FFF2-40B4-BE49-F238E27FC236}">
                <a16:creationId xmlns:a16="http://schemas.microsoft.com/office/drawing/2014/main" id="{F269936E-0DEE-427D-A484-C4296A3F2B48}"/>
              </a:ext>
            </a:extLst>
          </p:cNvPr>
          <p:cNvGrpSpPr/>
          <p:nvPr userDrawn="1"/>
        </p:nvGrpSpPr>
        <p:grpSpPr>
          <a:xfrm>
            <a:off x="3942022" y="4472723"/>
            <a:ext cx="5210941" cy="670795"/>
            <a:chOff x="5589288" y="4472723"/>
            <a:chExt cx="6686825" cy="670795"/>
          </a:xfrm>
        </p:grpSpPr>
        <p:sp>
          <p:nvSpPr>
            <p:cNvPr id="30" name="Google Shape;145;p9">
              <a:extLst>
                <a:ext uri="{FF2B5EF4-FFF2-40B4-BE49-F238E27FC236}">
                  <a16:creationId xmlns:a16="http://schemas.microsoft.com/office/drawing/2014/main" id="{B88A8923-FCB6-4473-908B-08141126D3DF}"/>
                </a:ext>
              </a:extLst>
            </p:cNvPr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146;p9">
              <a:extLst>
                <a:ext uri="{FF2B5EF4-FFF2-40B4-BE49-F238E27FC236}">
                  <a16:creationId xmlns:a16="http://schemas.microsoft.com/office/drawing/2014/main" id="{6FFC9EFA-826E-4A25-9CD7-9E489B79E9E2}"/>
                </a:ext>
              </a:extLst>
            </p:cNvPr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61" name="Google Shape;147;p9">
                <a:extLst>
                  <a:ext uri="{FF2B5EF4-FFF2-40B4-BE49-F238E27FC236}">
                    <a16:creationId xmlns:a16="http://schemas.microsoft.com/office/drawing/2014/main" id="{CDCE6F75-BA7C-43CF-B064-A6986464AE8F}"/>
                  </a:ext>
                </a:extLst>
              </p:cNvPr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8;p9">
                <a:extLst>
                  <a:ext uri="{FF2B5EF4-FFF2-40B4-BE49-F238E27FC236}">
                    <a16:creationId xmlns:a16="http://schemas.microsoft.com/office/drawing/2014/main" id="{61BB756A-C9DD-4761-ADE2-84D4A5F264BF}"/>
                  </a:ext>
                </a:extLst>
              </p:cNvPr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149;p9">
              <a:extLst>
                <a:ext uri="{FF2B5EF4-FFF2-40B4-BE49-F238E27FC236}">
                  <a16:creationId xmlns:a16="http://schemas.microsoft.com/office/drawing/2014/main" id="{EE13362C-5648-48A0-97A8-1AF1C63208CD}"/>
                </a:ext>
              </a:extLst>
            </p:cNvPr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59" name="Google Shape;150;p9">
                <a:extLst>
                  <a:ext uri="{FF2B5EF4-FFF2-40B4-BE49-F238E27FC236}">
                    <a16:creationId xmlns:a16="http://schemas.microsoft.com/office/drawing/2014/main" id="{66EDFDF2-B783-4F39-AF30-520BCA88A851}"/>
                  </a:ext>
                </a:extLst>
              </p:cNvPr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1;p9">
                <a:extLst>
                  <a:ext uri="{FF2B5EF4-FFF2-40B4-BE49-F238E27FC236}">
                    <a16:creationId xmlns:a16="http://schemas.microsoft.com/office/drawing/2014/main" id="{21417A78-11A0-44D4-A120-F40C10FC270C}"/>
                  </a:ext>
                </a:extLst>
              </p:cNvPr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Google Shape;152;p9">
            <a:extLst>
              <a:ext uri="{FF2B5EF4-FFF2-40B4-BE49-F238E27FC236}">
                <a16:creationId xmlns:a16="http://schemas.microsoft.com/office/drawing/2014/main" id="{E599CB3D-E34F-4540-8BA8-9394A43F2F2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99027" y="4645860"/>
            <a:ext cx="3646294" cy="301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5" name="Slide Number Placeholder 31">
            <a:extLst>
              <a:ext uri="{FF2B5EF4-FFF2-40B4-BE49-F238E27FC236}">
                <a16:creationId xmlns:a16="http://schemas.microsoft.com/office/drawing/2014/main" id="{B25A49C1-AFC8-4914-9ED4-E08518B0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DF0FA0-E175-926D-5E52-733A04AB1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7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+ dlouhe zapa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4;p9">
            <a:extLst>
              <a:ext uri="{FF2B5EF4-FFF2-40B4-BE49-F238E27FC236}">
                <a16:creationId xmlns:a16="http://schemas.microsoft.com/office/drawing/2014/main" id="{A5FF8779-C1A1-4A73-9ABD-09D7514A8C36}"/>
              </a:ext>
            </a:extLst>
          </p:cNvPr>
          <p:cNvGrpSpPr/>
          <p:nvPr userDrawn="1"/>
        </p:nvGrpSpPr>
        <p:grpSpPr>
          <a:xfrm>
            <a:off x="3942022" y="4472723"/>
            <a:ext cx="5210941" cy="670795"/>
            <a:chOff x="5589288" y="4472723"/>
            <a:chExt cx="6686825" cy="670795"/>
          </a:xfrm>
        </p:grpSpPr>
        <p:sp>
          <p:nvSpPr>
            <p:cNvPr id="6" name="Google Shape;145;p9">
              <a:extLst>
                <a:ext uri="{FF2B5EF4-FFF2-40B4-BE49-F238E27FC236}">
                  <a16:creationId xmlns:a16="http://schemas.microsoft.com/office/drawing/2014/main" id="{29DEDB81-00EC-474D-9108-A4029AA7EE5F}"/>
                </a:ext>
              </a:extLst>
            </p:cNvPr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46;p9">
              <a:extLst>
                <a:ext uri="{FF2B5EF4-FFF2-40B4-BE49-F238E27FC236}">
                  <a16:creationId xmlns:a16="http://schemas.microsoft.com/office/drawing/2014/main" id="{5560747A-34CF-4BFA-BE48-B6BDCBDE0E13}"/>
                </a:ext>
              </a:extLst>
            </p:cNvPr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1" name="Google Shape;147;p9">
                <a:extLst>
                  <a:ext uri="{FF2B5EF4-FFF2-40B4-BE49-F238E27FC236}">
                    <a16:creationId xmlns:a16="http://schemas.microsoft.com/office/drawing/2014/main" id="{C54FE066-BAC2-49DC-A19E-47A282890A4E}"/>
                  </a:ext>
                </a:extLst>
              </p:cNvPr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8;p9">
                <a:extLst>
                  <a:ext uri="{FF2B5EF4-FFF2-40B4-BE49-F238E27FC236}">
                    <a16:creationId xmlns:a16="http://schemas.microsoft.com/office/drawing/2014/main" id="{4C4B80AA-4406-4A24-9E32-5CDC462574F3}"/>
                  </a:ext>
                </a:extLst>
              </p:cNvPr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49;p9">
              <a:extLst>
                <a:ext uri="{FF2B5EF4-FFF2-40B4-BE49-F238E27FC236}">
                  <a16:creationId xmlns:a16="http://schemas.microsoft.com/office/drawing/2014/main" id="{83939706-C2CC-499A-B41D-943D86D855B0}"/>
                </a:ext>
              </a:extLst>
            </p:cNvPr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9" name="Google Shape;150;p9">
                <a:extLst>
                  <a:ext uri="{FF2B5EF4-FFF2-40B4-BE49-F238E27FC236}">
                    <a16:creationId xmlns:a16="http://schemas.microsoft.com/office/drawing/2014/main" id="{C93D802D-4DA2-4F1B-962D-3CADD0EEC21A}"/>
                  </a:ext>
                </a:extLst>
              </p:cNvPr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51;p9">
                <a:extLst>
                  <a:ext uri="{FF2B5EF4-FFF2-40B4-BE49-F238E27FC236}">
                    <a16:creationId xmlns:a16="http://schemas.microsoft.com/office/drawing/2014/main" id="{A5670602-4790-4668-A5F4-A14293A01799}"/>
                  </a:ext>
                </a:extLst>
              </p:cNvPr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4D369-881B-4FDD-B060-9408621BDDAE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oogle Shape;163;p10">
            <a:extLst>
              <a:ext uri="{FF2B5EF4-FFF2-40B4-BE49-F238E27FC236}">
                <a16:creationId xmlns:a16="http://schemas.microsoft.com/office/drawing/2014/main" id="{8680F735-0D23-4C84-9FE5-8435C5C2C43C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" name="Google Shape;164;p10">
              <a:extLst>
                <a:ext uri="{FF2B5EF4-FFF2-40B4-BE49-F238E27FC236}">
                  <a16:creationId xmlns:a16="http://schemas.microsoft.com/office/drawing/2014/main" id="{6EF61D31-E6A0-4849-992C-66B2F2634D2A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65;p10">
              <a:extLst>
                <a:ext uri="{FF2B5EF4-FFF2-40B4-BE49-F238E27FC236}">
                  <a16:creationId xmlns:a16="http://schemas.microsoft.com/office/drawing/2014/main" id="{282B480A-8519-4236-AE73-0FEAE04830D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" name="Google Shape;166;p10">
                <a:extLst>
                  <a:ext uri="{FF2B5EF4-FFF2-40B4-BE49-F238E27FC236}">
                    <a16:creationId xmlns:a16="http://schemas.microsoft.com/office/drawing/2014/main" id="{4BDE6754-A600-43BD-8009-A3155274D29C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;p10">
                <a:extLst>
                  <a:ext uri="{FF2B5EF4-FFF2-40B4-BE49-F238E27FC236}">
                    <a16:creationId xmlns:a16="http://schemas.microsoft.com/office/drawing/2014/main" id="{9F6B5285-60E9-45E3-A782-E9C6D36FE277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68;p10">
              <a:extLst>
                <a:ext uri="{FF2B5EF4-FFF2-40B4-BE49-F238E27FC236}">
                  <a16:creationId xmlns:a16="http://schemas.microsoft.com/office/drawing/2014/main" id="{650ED69B-34CE-4FCB-9978-4CB34074F86B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9" name="Google Shape;169;p10">
                <a:extLst>
                  <a:ext uri="{FF2B5EF4-FFF2-40B4-BE49-F238E27FC236}">
                    <a16:creationId xmlns:a16="http://schemas.microsoft.com/office/drawing/2014/main" id="{0F75F7AE-C17F-4D6B-AB3F-0FBCBB7E641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0;p10">
                <a:extLst>
                  <a:ext uri="{FF2B5EF4-FFF2-40B4-BE49-F238E27FC236}">
                    <a16:creationId xmlns:a16="http://schemas.microsoft.com/office/drawing/2014/main" id="{7FD5D3AB-D95E-4EA2-84AB-226A05BD74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" name="Picture 2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531BAF-5EFF-4B37-B737-B3251EF3D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31" name="Google Shape;152;p9">
            <a:extLst>
              <a:ext uri="{FF2B5EF4-FFF2-40B4-BE49-F238E27FC236}">
                <a16:creationId xmlns:a16="http://schemas.microsoft.com/office/drawing/2014/main" id="{9465EBC5-14CA-4B90-8C73-E13562FB14B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99027" y="4645860"/>
            <a:ext cx="3646294" cy="301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lide Number Placeholder 31">
            <a:extLst>
              <a:ext uri="{FF2B5EF4-FFF2-40B4-BE49-F238E27FC236}">
                <a16:creationId xmlns:a16="http://schemas.microsoft.com/office/drawing/2014/main" id="{1BBE97C5-0FCF-4207-9536-B119AC09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B6E3AE-01B7-8AE2-D1AB-020E423D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308B649-89D9-DA6C-24B8-D29E3D717E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94D369-881B-4FDD-B060-9408621BDDAE}"/>
              </a:ext>
            </a:extLst>
          </p:cNvPr>
          <p:cNvSpPr/>
          <p:nvPr userDrawn="1"/>
        </p:nvSpPr>
        <p:spPr>
          <a:xfrm>
            <a:off x="5377411" y="4715941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oogle Shape;163;p10">
            <a:extLst>
              <a:ext uri="{FF2B5EF4-FFF2-40B4-BE49-F238E27FC236}">
                <a16:creationId xmlns:a16="http://schemas.microsoft.com/office/drawing/2014/main" id="{8680F735-0D23-4C84-9FE5-8435C5C2C43C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" name="Google Shape;164;p10">
              <a:extLst>
                <a:ext uri="{FF2B5EF4-FFF2-40B4-BE49-F238E27FC236}">
                  <a16:creationId xmlns:a16="http://schemas.microsoft.com/office/drawing/2014/main" id="{6EF61D31-E6A0-4849-992C-66B2F2634D2A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65;p10">
              <a:extLst>
                <a:ext uri="{FF2B5EF4-FFF2-40B4-BE49-F238E27FC236}">
                  <a16:creationId xmlns:a16="http://schemas.microsoft.com/office/drawing/2014/main" id="{282B480A-8519-4236-AE73-0FEAE04830D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" name="Google Shape;166;p10">
                <a:extLst>
                  <a:ext uri="{FF2B5EF4-FFF2-40B4-BE49-F238E27FC236}">
                    <a16:creationId xmlns:a16="http://schemas.microsoft.com/office/drawing/2014/main" id="{4BDE6754-A600-43BD-8009-A3155274D29C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;p10">
                <a:extLst>
                  <a:ext uri="{FF2B5EF4-FFF2-40B4-BE49-F238E27FC236}">
                    <a16:creationId xmlns:a16="http://schemas.microsoft.com/office/drawing/2014/main" id="{9F6B5285-60E9-45E3-A782-E9C6D36FE277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68;p10">
              <a:extLst>
                <a:ext uri="{FF2B5EF4-FFF2-40B4-BE49-F238E27FC236}">
                  <a16:creationId xmlns:a16="http://schemas.microsoft.com/office/drawing/2014/main" id="{650ED69B-34CE-4FCB-9978-4CB34074F86B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9" name="Google Shape;169;p10">
                <a:extLst>
                  <a:ext uri="{FF2B5EF4-FFF2-40B4-BE49-F238E27FC236}">
                    <a16:creationId xmlns:a16="http://schemas.microsoft.com/office/drawing/2014/main" id="{0F75F7AE-C17F-4D6B-AB3F-0FBCBB7E641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0;p10">
                <a:extLst>
                  <a:ext uri="{FF2B5EF4-FFF2-40B4-BE49-F238E27FC236}">
                    <a16:creationId xmlns:a16="http://schemas.microsoft.com/office/drawing/2014/main" id="{7FD5D3AB-D95E-4EA2-84AB-226A05BD74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" name="Picture 2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531BAF-5EFF-4B37-B737-B3251EF3D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DDDC11-31B5-CA7C-4A62-6BA96EC5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4F1691-3987-5EFD-E93E-D0C5F92C40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9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Uvod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3">
            <a:extLst>
              <a:ext uri="{FF2B5EF4-FFF2-40B4-BE49-F238E27FC236}">
                <a16:creationId xmlns:a16="http://schemas.microsoft.com/office/drawing/2014/main" id="{9654214F-2DDE-4011-9C8D-94FD189557AA}"/>
              </a:ext>
            </a:extLst>
          </p:cNvPr>
          <p:cNvSpPr/>
          <p:nvPr userDrawn="1"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25;p3">
            <a:extLst>
              <a:ext uri="{FF2B5EF4-FFF2-40B4-BE49-F238E27FC236}">
                <a16:creationId xmlns:a16="http://schemas.microsoft.com/office/drawing/2014/main" id="{60942DB7-60D1-44F6-BEAC-6B7036ABCD2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26;p3">
              <a:extLst>
                <a:ext uri="{FF2B5EF4-FFF2-40B4-BE49-F238E27FC236}">
                  <a16:creationId xmlns:a16="http://schemas.microsoft.com/office/drawing/2014/main" id="{3EC6E1B4-C482-4E6E-A8C8-C7FA5572DD58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;p3">
              <a:extLst>
                <a:ext uri="{FF2B5EF4-FFF2-40B4-BE49-F238E27FC236}">
                  <a16:creationId xmlns:a16="http://schemas.microsoft.com/office/drawing/2014/main" id="{E37FE7F8-2033-451E-A3A7-56B48E50D7A6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28;p3">
            <a:extLst>
              <a:ext uri="{FF2B5EF4-FFF2-40B4-BE49-F238E27FC236}">
                <a16:creationId xmlns:a16="http://schemas.microsoft.com/office/drawing/2014/main" id="{30BA5893-FFD0-4170-B3F9-D14D37A5B67F}"/>
              </a:ext>
            </a:extLst>
          </p:cNvPr>
          <p:cNvGrpSpPr/>
          <p:nvPr userDrawn="1"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12" name="Google Shape;29;p3">
              <a:extLst>
                <a:ext uri="{FF2B5EF4-FFF2-40B4-BE49-F238E27FC236}">
                  <a16:creationId xmlns:a16="http://schemas.microsoft.com/office/drawing/2014/main" id="{053C6501-6B92-4D65-AA7F-F98F0A292696}"/>
                </a:ext>
              </a:extLst>
            </p:cNvPr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3" name="Google Shape;30;p3">
              <a:extLst>
                <a:ext uri="{FF2B5EF4-FFF2-40B4-BE49-F238E27FC236}">
                  <a16:creationId xmlns:a16="http://schemas.microsoft.com/office/drawing/2014/main" id="{00567EF2-A005-47FA-826E-7D056F06F5B0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EDEED5-286B-43F0-ADED-D6FFB825DD52}"/>
              </a:ext>
            </a:extLst>
          </p:cNvPr>
          <p:cNvCxnSpPr>
            <a:cxnSpLocks/>
          </p:cNvCxnSpPr>
          <p:nvPr userDrawn="1"/>
        </p:nvCxnSpPr>
        <p:spPr>
          <a:xfrm>
            <a:off x="332786" y="1233525"/>
            <a:ext cx="131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C37FA-F494-486D-8C69-F71E8D50E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84" y="799085"/>
            <a:ext cx="1012899" cy="337633"/>
          </a:xfrm>
          <a:prstGeom prst="rect">
            <a:avLst/>
          </a:prstGeom>
        </p:spPr>
      </p:pic>
      <p:pic>
        <p:nvPicPr>
          <p:cNvPr id="26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5E2E6866-16D4-4E7A-A0D3-486DD93BD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020" y="251377"/>
            <a:ext cx="920241" cy="433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3044659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76" y="4404159"/>
            <a:ext cx="3586163" cy="418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06B0438F-2EEB-42A9-AB7C-D6AFBF3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Obrázek 22" descr="Obsah obrázku Grafika, design&#10;&#10;Popis byl vytvořen automaticky">
            <a:extLst>
              <a:ext uri="{FF2B5EF4-FFF2-40B4-BE49-F238E27FC236}">
                <a16:creationId xmlns:a16="http://schemas.microsoft.com/office/drawing/2014/main" id="{8CAAABF2-2F0A-4C99-CDC3-5ADC49697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34" y="2635519"/>
            <a:ext cx="1711804" cy="100317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DBC13D8-8A7A-C1D1-047B-887381CEEA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85" y="1364573"/>
            <a:ext cx="1159670" cy="2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916" y="381001"/>
            <a:ext cx="4820021" cy="771750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4D91774D-942C-42C6-A5EA-F55B681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 descr="Obsah obrázku Písmo, Grafika, symbol, design&#10;&#10;Popis byl vytvořen automaticky">
            <a:extLst>
              <a:ext uri="{FF2B5EF4-FFF2-40B4-BE49-F238E27FC236}">
                <a16:creationId xmlns:a16="http://schemas.microsoft.com/office/drawing/2014/main" id="{CA760D75-AA11-6F60-F6C2-D85D29384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2" y="514660"/>
            <a:ext cx="879076" cy="51516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660588B-DE87-4A7E-530A-040B1C2E2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7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z titul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Slide Number Placeholder 31">
            <a:extLst>
              <a:ext uri="{FF2B5EF4-FFF2-40B4-BE49-F238E27FC236}">
                <a16:creationId xmlns:a16="http://schemas.microsoft.com/office/drawing/2014/main" id="{F06DBDC2-013F-4262-98F8-48D8FA55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2CFF9B-A0E1-02EB-5640-4B9DDE28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56" y="254490"/>
            <a:ext cx="5116714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Obrázek 1" descr="Obsah obrázku Grafika, design&#10;&#10;Popis byl vytvořen automaticky">
            <a:extLst>
              <a:ext uri="{FF2B5EF4-FFF2-40B4-BE49-F238E27FC236}">
                <a16:creationId xmlns:a16="http://schemas.microsoft.com/office/drawing/2014/main" id="{D6564F2E-F4F9-87A6-5C91-EBEF0CEC3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11" y="234744"/>
            <a:ext cx="1042139" cy="6107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177957-DAC8-EEFC-4D2A-89BBD0C255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3">
            <a:extLst>
              <a:ext uri="{FF2B5EF4-FFF2-40B4-BE49-F238E27FC236}">
                <a16:creationId xmlns:a16="http://schemas.microsoft.com/office/drawing/2014/main" id="{9654214F-2DDE-4011-9C8D-94FD189557AA}"/>
              </a:ext>
            </a:extLst>
          </p:cNvPr>
          <p:cNvSpPr/>
          <p:nvPr userDrawn="1"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25;p3">
            <a:extLst>
              <a:ext uri="{FF2B5EF4-FFF2-40B4-BE49-F238E27FC236}">
                <a16:creationId xmlns:a16="http://schemas.microsoft.com/office/drawing/2014/main" id="{60942DB7-60D1-44F6-BEAC-6B7036ABCD2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26;p3">
              <a:extLst>
                <a:ext uri="{FF2B5EF4-FFF2-40B4-BE49-F238E27FC236}">
                  <a16:creationId xmlns:a16="http://schemas.microsoft.com/office/drawing/2014/main" id="{3EC6E1B4-C482-4E6E-A8C8-C7FA5572DD58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;p3">
              <a:extLst>
                <a:ext uri="{FF2B5EF4-FFF2-40B4-BE49-F238E27FC236}">
                  <a16:creationId xmlns:a16="http://schemas.microsoft.com/office/drawing/2014/main" id="{E37FE7F8-2033-451E-A3A7-56B48E50D7A6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28;p3">
            <a:extLst>
              <a:ext uri="{FF2B5EF4-FFF2-40B4-BE49-F238E27FC236}">
                <a16:creationId xmlns:a16="http://schemas.microsoft.com/office/drawing/2014/main" id="{30BA5893-FFD0-4170-B3F9-D14D37A5B67F}"/>
              </a:ext>
            </a:extLst>
          </p:cNvPr>
          <p:cNvGrpSpPr/>
          <p:nvPr userDrawn="1"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12" name="Google Shape;29;p3">
              <a:extLst>
                <a:ext uri="{FF2B5EF4-FFF2-40B4-BE49-F238E27FC236}">
                  <a16:creationId xmlns:a16="http://schemas.microsoft.com/office/drawing/2014/main" id="{053C6501-6B92-4D65-AA7F-F98F0A292696}"/>
                </a:ext>
              </a:extLst>
            </p:cNvPr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3" name="Google Shape;30;p3">
              <a:extLst>
                <a:ext uri="{FF2B5EF4-FFF2-40B4-BE49-F238E27FC236}">
                  <a16:creationId xmlns:a16="http://schemas.microsoft.com/office/drawing/2014/main" id="{00567EF2-A005-47FA-826E-7D056F06F5B0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EDEED5-286B-43F0-ADED-D6FFB825DD52}"/>
              </a:ext>
            </a:extLst>
          </p:cNvPr>
          <p:cNvCxnSpPr>
            <a:cxnSpLocks/>
          </p:cNvCxnSpPr>
          <p:nvPr userDrawn="1"/>
        </p:nvCxnSpPr>
        <p:spPr>
          <a:xfrm>
            <a:off x="332786" y="1233525"/>
            <a:ext cx="131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C37FA-F494-486D-8C69-F71E8D50E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84" y="799085"/>
            <a:ext cx="1012899" cy="337633"/>
          </a:xfrm>
          <a:prstGeom prst="rect">
            <a:avLst/>
          </a:prstGeom>
        </p:spPr>
      </p:pic>
      <p:pic>
        <p:nvPicPr>
          <p:cNvPr id="26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5E2E6866-16D4-4E7A-A0D3-486DD93BD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020" y="251377"/>
            <a:ext cx="920241" cy="433581"/>
          </a:xfrm>
          <a:prstGeom prst="rect">
            <a:avLst/>
          </a:prstGeom>
        </p:spPr>
      </p:pic>
      <p:pic>
        <p:nvPicPr>
          <p:cNvPr id="27" name="Picture 2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36B69EF-9942-4111-AB42-25E499A1D0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4200" y="2985641"/>
            <a:ext cx="261641" cy="235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3044659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76" y="4404159"/>
            <a:ext cx="3586163" cy="418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06B0438F-2EEB-42A9-AB7C-D6AFBF3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BFCCCDAB-5A1F-2B73-9309-B95220E18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85" y="1364573"/>
            <a:ext cx="1159670" cy="2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0;p2">
            <a:extLst>
              <a:ext uri="{FF2B5EF4-FFF2-40B4-BE49-F238E27FC236}">
                <a16:creationId xmlns:a16="http://schemas.microsoft.com/office/drawing/2014/main" id="{5A1CE3F5-7C15-4290-9FDA-48697E2D3018}"/>
              </a:ext>
            </a:extLst>
          </p:cNvPr>
          <p:cNvSpPr/>
          <p:nvPr userDrawn="1"/>
        </p:nvSpPr>
        <p:spPr>
          <a:xfrm>
            <a:off x="7548718" y="67189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30" name="Google Shape;11;p2">
            <a:extLst>
              <a:ext uri="{FF2B5EF4-FFF2-40B4-BE49-F238E27FC236}">
                <a16:creationId xmlns:a16="http://schemas.microsoft.com/office/drawing/2014/main" id="{2245E29B-F639-4933-A909-56D14FBEC07F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31" name="Google Shape;12;p2">
              <a:extLst>
                <a:ext uri="{FF2B5EF4-FFF2-40B4-BE49-F238E27FC236}">
                  <a16:creationId xmlns:a16="http://schemas.microsoft.com/office/drawing/2014/main" id="{B51205E1-07A2-49CA-9452-FDA408EADF4E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/>
            </a:p>
          </p:txBody>
        </p:sp>
        <p:sp>
          <p:nvSpPr>
            <p:cNvPr id="32" name="Google Shape;13;p2">
              <a:extLst>
                <a:ext uri="{FF2B5EF4-FFF2-40B4-BE49-F238E27FC236}">
                  <a16:creationId xmlns:a16="http://schemas.microsoft.com/office/drawing/2014/main" id="{2D970633-FE20-4517-9F0C-59668E550460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3" name="Google Shape;14;p2">
            <a:extLst>
              <a:ext uri="{FF2B5EF4-FFF2-40B4-BE49-F238E27FC236}">
                <a16:creationId xmlns:a16="http://schemas.microsoft.com/office/drawing/2014/main" id="{6728E80C-676B-4EC8-8B95-F06410C16877}"/>
              </a:ext>
            </a:extLst>
          </p:cNvPr>
          <p:cNvGrpSpPr/>
          <p:nvPr userDrawn="1"/>
        </p:nvGrpSpPr>
        <p:grpSpPr>
          <a:xfrm rot="10800000" flipH="1">
            <a:off x="0" y="1097764"/>
            <a:ext cx="8847502" cy="2961975"/>
            <a:chOff x="-8178042" y="-4493254"/>
            <a:chExt cx="19483598" cy="6522736"/>
          </a:xfrm>
        </p:grpSpPr>
        <p:sp>
          <p:nvSpPr>
            <p:cNvPr id="34" name="Google Shape;15;p2">
              <a:extLst>
                <a:ext uri="{FF2B5EF4-FFF2-40B4-BE49-F238E27FC236}">
                  <a16:creationId xmlns:a16="http://schemas.microsoft.com/office/drawing/2014/main" id="{70208059-4637-422F-BAC9-92720185668F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Google Shape;16;p2">
              <a:extLst>
                <a:ext uri="{FF2B5EF4-FFF2-40B4-BE49-F238E27FC236}">
                  <a16:creationId xmlns:a16="http://schemas.microsoft.com/office/drawing/2014/main" id="{7FAA3A99-7203-45DB-B559-5EB002D4E522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1559001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22" y="3030782"/>
            <a:ext cx="3586163" cy="41876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6" name="Picture 3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1826C2C-FFE6-4428-B618-841FD990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92" y="1254450"/>
            <a:ext cx="338172" cy="30455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83014A-2A02-4965-8A76-85EC4B8920E9}"/>
              </a:ext>
            </a:extLst>
          </p:cNvPr>
          <p:cNvCxnSpPr>
            <a:cxnSpLocks/>
          </p:cNvCxnSpPr>
          <p:nvPr userDrawn="1"/>
        </p:nvCxnSpPr>
        <p:spPr>
          <a:xfrm>
            <a:off x="1100789" y="4315219"/>
            <a:ext cx="0" cy="605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1">
            <a:extLst>
              <a:ext uri="{FF2B5EF4-FFF2-40B4-BE49-F238E27FC236}">
                <a16:creationId xmlns:a16="http://schemas.microsoft.com/office/drawing/2014/main" id="{BBDE9C7E-D4DE-4C65-A76A-9F951087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24B533-8049-28A2-4E97-85950299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3884" y="4402371"/>
            <a:ext cx="1294458" cy="431486"/>
          </a:xfrm>
          <a:prstGeom prst="rect">
            <a:avLst/>
          </a:prstGeom>
        </p:spPr>
      </p:pic>
      <p:pic>
        <p:nvPicPr>
          <p:cNvPr id="5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C8C60DF3-FC57-9E4F-F009-F6678AC94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2621" y="4438156"/>
            <a:ext cx="920241" cy="4335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864370-9636-D617-A1CD-4251D3684D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85" y="4286880"/>
            <a:ext cx="613553" cy="7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8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3E9AFF0-4AEB-4389-AAA6-F27AD2392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75" y="614600"/>
            <a:ext cx="338172" cy="304551"/>
          </a:xfrm>
          <a:prstGeom prst="rect">
            <a:avLst/>
          </a:prstGeom>
        </p:spPr>
      </p:pic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Slide Number Placeholder 31">
            <a:extLst>
              <a:ext uri="{FF2B5EF4-FFF2-40B4-BE49-F238E27FC236}">
                <a16:creationId xmlns:a16="http://schemas.microsoft.com/office/drawing/2014/main" id="{6F648332-EB80-400E-8A67-83171329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097C99-C962-6F37-D80C-6F0159551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rozcest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oogle Shape;565;p37">
            <a:extLst>
              <a:ext uri="{FF2B5EF4-FFF2-40B4-BE49-F238E27FC236}">
                <a16:creationId xmlns:a16="http://schemas.microsoft.com/office/drawing/2014/main" id="{A1C31024-60F9-4190-82CF-9C5BA94517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0639" y="593910"/>
            <a:ext cx="303511" cy="345931"/>
            <a:chOff x="4630125" y="278900"/>
            <a:chExt cx="400675" cy="456675"/>
          </a:xfrm>
        </p:grpSpPr>
        <p:sp>
          <p:nvSpPr>
            <p:cNvPr id="28" name="Google Shape;566;p37">
              <a:extLst>
                <a:ext uri="{FF2B5EF4-FFF2-40B4-BE49-F238E27FC236}">
                  <a16:creationId xmlns:a16="http://schemas.microsoft.com/office/drawing/2014/main" id="{7819BF07-9AC0-41BA-9FA6-A4C006FA6B7C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7;p37">
              <a:extLst>
                <a:ext uri="{FF2B5EF4-FFF2-40B4-BE49-F238E27FC236}">
                  <a16:creationId xmlns:a16="http://schemas.microsoft.com/office/drawing/2014/main" id="{EA62710C-682F-46C1-9909-ED977D2125BD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8;p37">
              <a:extLst>
                <a:ext uri="{FF2B5EF4-FFF2-40B4-BE49-F238E27FC236}">
                  <a16:creationId xmlns:a16="http://schemas.microsoft.com/office/drawing/2014/main" id="{E2769F31-154F-426D-887C-AF5F04F9A960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9;p37">
              <a:extLst>
                <a:ext uri="{FF2B5EF4-FFF2-40B4-BE49-F238E27FC236}">
                  <a16:creationId xmlns:a16="http://schemas.microsoft.com/office/drawing/2014/main" id="{4B47F979-EA09-4E50-B74D-0A3B996C8BA3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30309AE-4902-4E16-B33F-142596CF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0BE0761-D009-B393-286E-5DCE4935E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poznam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oogle Shape;536;p37">
            <a:extLst>
              <a:ext uri="{FF2B5EF4-FFF2-40B4-BE49-F238E27FC236}">
                <a16:creationId xmlns:a16="http://schemas.microsoft.com/office/drawing/2014/main" id="{2D4E5A29-1058-4988-B6D3-E59EEC227F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5085" y="560475"/>
            <a:ext cx="309041" cy="403123"/>
            <a:chOff x="590250" y="244200"/>
            <a:chExt cx="407975" cy="532175"/>
          </a:xfrm>
        </p:grpSpPr>
        <p:sp>
          <p:nvSpPr>
            <p:cNvPr id="33" name="Google Shape;537;p37">
              <a:extLst>
                <a:ext uri="{FF2B5EF4-FFF2-40B4-BE49-F238E27FC236}">
                  <a16:creationId xmlns:a16="http://schemas.microsoft.com/office/drawing/2014/main" id="{338DD94C-3627-4395-BFCE-AA8A11440D3C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8;p37">
              <a:extLst>
                <a:ext uri="{FF2B5EF4-FFF2-40B4-BE49-F238E27FC236}">
                  <a16:creationId xmlns:a16="http://schemas.microsoft.com/office/drawing/2014/main" id="{2FC8501C-CB7D-4A6A-B5F2-87988F8484D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9;p37">
              <a:extLst>
                <a:ext uri="{FF2B5EF4-FFF2-40B4-BE49-F238E27FC236}">
                  <a16:creationId xmlns:a16="http://schemas.microsoft.com/office/drawing/2014/main" id="{DACEA20F-2981-4594-9746-3CCCEA1826F5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0;p37">
              <a:extLst>
                <a:ext uri="{FF2B5EF4-FFF2-40B4-BE49-F238E27FC236}">
                  <a16:creationId xmlns:a16="http://schemas.microsoft.com/office/drawing/2014/main" id="{7499213B-E106-48AC-A62B-E96B279039F2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1;p37">
              <a:extLst>
                <a:ext uri="{FF2B5EF4-FFF2-40B4-BE49-F238E27FC236}">
                  <a16:creationId xmlns:a16="http://schemas.microsoft.com/office/drawing/2014/main" id="{F2BF0DBD-6441-4FD0-B379-4FA06A6B72C9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2;p37">
              <a:extLst>
                <a:ext uri="{FF2B5EF4-FFF2-40B4-BE49-F238E27FC236}">
                  <a16:creationId xmlns:a16="http://schemas.microsoft.com/office/drawing/2014/main" id="{613DFD32-B766-41DB-8BD1-0C9C10E1F633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3;p37">
              <a:extLst>
                <a:ext uri="{FF2B5EF4-FFF2-40B4-BE49-F238E27FC236}">
                  <a16:creationId xmlns:a16="http://schemas.microsoft.com/office/drawing/2014/main" id="{A35449E0-C9E9-4715-A406-8330ADB0CB07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4;p37">
              <a:extLst>
                <a:ext uri="{FF2B5EF4-FFF2-40B4-BE49-F238E27FC236}">
                  <a16:creationId xmlns:a16="http://schemas.microsoft.com/office/drawing/2014/main" id="{D7E787D6-841E-4396-A36C-914756D63918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5;p37">
              <a:extLst>
                <a:ext uri="{FF2B5EF4-FFF2-40B4-BE49-F238E27FC236}">
                  <a16:creationId xmlns:a16="http://schemas.microsoft.com/office/drawing/2014/main" id="{646930BE-D85A-4831-AB5F-68E525A24CF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6;p37">
              <a:extLst>
                <a:ext uri="{FF2B5EF4-FFF2-40B4-BE49-F238E27FC236}">
                  <a16:creationId xmlns:a16="http://schemas.microsoft.com/office/drawing/2014/main" id="{64C1A0B0-328D-4E6A-9E5A-0418F78171E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7;p37">
              <a:extLst>
                <a:ext uri="{FF2B5EF4-FFF2-40B4-BE49-F238E27FC236}">
                  <a16:creationId xmlns:a16="http://schemas.microsoft.com/office/drawing/2014/main" id="{98976C8A-D863-4C90-B5E6-A965AA9F6F3B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8;p37">
              <a:extLst>
                <a:ext uri="{FF2B5EF4-FFF2-40B4-BE49-F238E27FC236}">
                  <a16:creationId xmlns:a16="http://schemas.microsoft.com/office/drawing/2014/main" id="{9A353618-F732-468E-BD40-92EC15809A5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9;p37">
              <a:extLst>
                <a:ext uri="{FF2B5EF4-FFF2-40B4-BE49-F238E27FC236}">
                  <a16:creationId xmlns:a16="http://schemas.microsoft.com/office/drawing/2014/main" id="{4E1888F5-F603-4128-B0C8-2EA9D2CA20E7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0;p37">
              <a:extLst>
                <a:ext uri="{FF2B5EF4-FFF2-40B4-BE49-F238E27FC236}">
                  <a16:creationId xmlns:a16="http://schemas.microsoft.com/office/drawing/2014/main" id="{AA38D9BF-9888-4448-B447-03DAC8EAA9AA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77D086C2-53A9-473C-8985-9239B9D4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D88F53C-0995-D379-2978-889A60302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4D91774D-942C-42C6-A5EA-F55B681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76BAA2-952A-9BEF-F24B-779B5F446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+ ikon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6;p8">
            <a:extLst>
              <a:ext uri="{FF2B5EF4-FFF2-40B4-BE49-F238E27FC236}">
                <a16:creationId xmlns:a16="http://schemas.microsoft.com/office/drawing/2014/main" id="{339231B1-8087-4DA3-95A7-EED0A60F0074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Google Shape;128;p8">
            <a:extLst>
              <a:ext uri="{FF2B5EF4-FFF2-40B4-BE49-F238E27FC236}">
                <a16:creationId xmlns:a16="http://schemas.microsoft.com/office/drawing/2014/main" id="{71994AC2-60FF-4980-84E3-113D54181682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" name="Google Shape;129;p8">
            <a:extLst>
              <a:ext uri="{FF2B5EF4-FFF2-40B4-BE49-F238E27FC236}">
                <a16:creationId xmlns:a16="http://schemas.microsoft.com/office/drawing/2014/main" id="{14EC28D6-D106-4460-AB69-AA8450C63E19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" name="Google Shape;131;p8">
            <a:extLst>
              <a:ext uri="{FF2B5EF4-FFF2-40B4-BE49-F238E27FC236}">
                <a16:creationId xmlns:a16="http://schemas.microsoft.com/office/drawing/2014/main" id="{F3466E92-473B-4BBB-8906-419CCFA3E855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" name="Google Shape;132;p8">
            <a:extLst>
              <a:ext uri="{FF2B5EF4-FFF2-40B4-BE49-F238E27FC236}">
                <a16:creationId xmlns:a16="http://schemas.microsoft.com/office/drawing/2014/main" id="{104C1236-FEE7-4BB5-AA8D-DE62F51D1D53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" name="Picture 1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24A5CF3-3694-46EA-A5ED-4901BD60C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75" y="614600"/>
            <a:ext cx="338172" cy="3045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8A8A55A-9387-4196-96F6-9553E2A3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12E40C-CC94-493C-9BD4-00B2315C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2" name="Google Shape;31;p3">
            <a:extLst>
              <a:ext uri="{FF2B5EF4-FFF2-40B4-BE49-F238E27FC236}">
                <a16:creationId xmlns:a16="http://schemas.microsoft.com/office/drawing/2014/main" id="{F441B43C-D1F1-40A4-BB18-0B7DDDB44C8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3" name="Google Shape;32;p3">
              <a:extLst>
                <a:ext uri="{FF2B5EF4-FFF2-40B4-BE49-F238E27FC236}">
                  <a16:creationId xmlns:a16="http://schemas.microsoft.com/office/drawing/2014/main" id="{A0CAFDFE-BFA3-4A40-B7D6-F6E03FC3315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oogle Shape;33;p3">
              <a:extLst>
                <a:ext uri="{FF2B5EF4-FFF2-40B4-BE49-F238E27FC236}">
                  <a16:creationId xmlns:a16="http://schemas.microsoft.com/office/drawing/2014/main" id="{86243509-A29A-4827-AC6B-A970BB5F83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8" name="Google Shape;34;p3">
                <a:extLst>
                  <a:ext uri="{FF2B5EF4-FFF2-40B4-BE49-F238E27FC236}">
                    <a16:creationId xmlns:a16="http://schemas.microsoft.com/office/drawing/2014/main" id="{15A13CFE-6F80-4699-BFB9-C1E7C3C992C2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5;p3">
                <a:extLst>
                  <a:ext uri="{FF2B5EF4-FFF2-40B4-BE49-F238E27FC236}">
                    <a16:creationId xmlns:a16="http://schemas.microsoft.com/office/drawing/2014/main" id="{AB6679C1-37AE-468C-9F5C-D302AEEBB28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oogle Shape;36;p3">
              <a:extLst>
                <a:ext uri="{FF2B5EF4-FFF2-40B4-BE49-F238E27FC236}">
                  <a16:creationId xmlns:a16="http://schemas.microsoft.com/office/drawing/2014/main" id="{D8D35212-6486-44EC-ACDD-8E4BF12127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6" name="Google Shape;37;p3">
                <a:extLst>
                  <a:ext uri="{FF2B5EF4-FFF2-40B4-BE49-F238E27FC236}">
                    <a16:creationId xmlns:a16="http://schemas.microsoft.com/office/drawing/2014/main" id="{A1FE7DCD-84EA-473B-82CE-F4088E16967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;p3">
                <a:extLst>
                  <a:ext uri="{FF2B5EF4-FFF2-40B4-BE49-F238E27FC236}">
                    <a16:creationId xmlns:a16="http://schemas.microsoft.com/office/drawing/2014/main" id="{9F220E22-526F-484C-AE05-B02837B748B4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Slide Number Placeholder 31">
            <a:extLst>
              <a:ext uri="{FF2B5EF4-FFF2-40B4-BE49-F238E27FC236}">
                <a16:creationId xmlns:a16="http://schemas.microsoft.com/office/drawing/2014/main" id="{4B075784-F6C7-433F-8D1B-CA2B0305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B4D8A5-2E6D-4F84-B391-46AC41A195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6;p8">
            <a:extLst>
              <a:ext uri="{FF2B5EF4-FFF2-40B4-BE49-F238E27FC236}">
                <a16:creationId xmlns:a16="http://schemas.microsoft.com/office/drawing/2014/main" id="{339231B1-8087-4DA3-95A7-EED0A60F0074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Google Shape;128;p8">
            <a:extLst>
              <a:ext uri="{FF2B5EF4-FFF2-40B4-BE49-F238E27FC236}">
                <a16:creationId xmlns:a16="http://schemas.microsoft.com/office/drawing/2014/main" id="{71994AC2-60FF-4980-84E3-113D54181682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" name="Google Shape;129;p8">
            <a:extLst>
              <a:ext uri="{FF2B5EF4-FFF2-40B4-BE49-F238E27FC236}">
                <a16:creationId xmlns:a16="http://schemas.microsoft.com/office/drawing/2014/main" id="{14EC28D6-D106-4460-AB69-AA8450C63E19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" name="Google Shape;131;p8">
            <a:extLst>
              <a:ext uri="{FF2B5EF4-FFF2-40B4-BE49-F238E27FC236}">
                <a16:creationId xmlns:a16="http://schemas.microsoft.com/office/drawing/2014/main" id="{F3466E92-473B-4BBB-8906-419CCFA3E855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" name="Google Shape;132;p8">
            <a:extLst>
              <a:ext uri="{FF2B5EF4-FFF2-40B4-BE49-F238E27FC236}">
                <a16:creationId xmlns:a16="http://schemas.microsoft.com/office/drawing/2014/main" id="{104C1236-FEE7-4BB5-AA8D-DE62F51D1D53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A8A55A-9387-4196-96F6-9553E2A3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12E40C-CC94-493C-9BD4-00B2315C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2" name="Google Shape;31;p3">
            <a:extLst>
              <a:ext uri="{FF2B5EF4-FFF2-40B4-BE49-F238E27FC236}">
                <a16:creationId xmlns:a16="http://schemas.microsoft.com/office/drawing/2014/main" id="{F441B43C-D1F1-40A4-BB18-0B7DDDB44C8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3" name="Google Shape;32;p3">
              <a:extLst>
                <a:ext uri="{FF2B5EF4-FFF2-40B4-BE49-F238E27FC236}">
                  <a16:creationId xmlns:a16="http://schemas.microsoft.com/office/drawing/2014/main" id="{A0CAFDFE-BFA3-4A40-B7D6-F6E03FC3315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oogle Shape;33;p3">
              <a:extLst>
                <a:ext uri="{FF2B5EF4-FFF2-40B4-BE49-F238E27FC236}">
                  <a16:creationId xmlns:a16="http://schemas.microsoft.com/office/drawing/2014/main" id="{86243509-A29A-4827-AC6B-A970BB5F83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8" name="Google Shape;34;p3">
                <a:extLst>
                  <a:ext uri="{FF2B5EF4-FFF2-40B4-BE49-F238E27FC236}">
                    <a16:creationId xmlns:a16="http://schemas.microsoft.com/office/drawing/2014/main" id="{15A13CFE-6F80-4699-BFB9-C1E7C3C992C2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5;p3">
                <a:extLst>
                  <a:ext uri="{FF2B5EF4-FFF2-40B4-BE49-F238E27FC236}">
                    <a16:creationId xmlns:a16="http://schemas.microsoft.com/office/drawing/2014/main" id="{AB6679C1-37AE-468C-9F5C-D302AEEBB28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oogle Shape;36;p3">
              <a:extLst>
                <a:ext uri="{FF2B5EF4-FFF2-40B4-BE49-F238E27FC236}">
                  <a16:creationId xmlns:a16="http://schemas.microsoft.com/office/drawing/2014/main" id="{D8D35212-6486-44EC-ACDD-8E4BF12127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6" name="Google Shape;37;p3">
                <a:extLst>
                  <a:ext uri="{FF2B5EF4-FFF2-40B4-BE49-F238E27FC236}">
                    <a16:creationId xmlns:a16="http://schemas.microsoft.com/office/drawing/2014/main" id="{A1FE7DCD-84EA-473B-82CE-F4088E16967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;p3">
                <a:extLst>
                  <a:ext uri="{FF2B5EF4-FFF2-40B4-BE49-F238E27FC236}">
                    <a16:creationId xmlns:a16="http://schemas.microsoft.com/office/drawing/2014/main" id="{9F220E22-526F-484C-AE05-B02837B748B4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Slide Number Placeholder 31">
            <a:extLst>
              <a:ext uri="{FF2B5EF4-FFF2-40B4-BE49-F238E27FC236}">
                <a16:creationId xmlns:a16="http://schemas.microsoft.com/office/drawing/2014/main" id="{48D8FA0E-C61E-44F8-A836-F7BD8E99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60F855-2F8C-8706-32FA-89E5F9447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3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05CA-C290-41A2-A815-AC02B98E9387}" type="datetime4">
              <a:rPr lang="cs-CZ" smtClean="0"/>
              <a:t>10. června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3376-7BDC-4344-8612-6E595346C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5" r:id="rId5"/>
    <p:sldLayoutId id="2147483676" r:id="rId6"/>
    <p:sldLayoutId id="2147483677" r:id="rId7"/>
    <p:sldLayoutId id="2147483664" r:id="rId8"/>
    <p:sldLayoutId id="2147483678" r:id="rId9"/>
    <p:sldLayoutId id="2147483668" r:id="rId10"/>
    <p:sldLayoutId id="2147483669" r:id="rId11"/>
    <p:sldLayoutId id="2147483682" r:id="rId12"/>
    <p:sldLayoutId id="2147483680" r:id="rId13"/>
    <p:sldLayoutId id="2147483679" r:id="rId14"/>
    <p:sldLayoutId id="2147483667" r:id="rId15"/>
    <p:sldLayoutId id="2147483681" r:id="rId16"/>
    <p:sldLayoutId id="2147483683" r:id="rId17"/>
    <p:sldLayoutId id="2147483684" r:id="rId18"/>
    <p:sldLayoutId id="2147483685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qQIqfE6iCM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inar.bconetwork.cz/5g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5g.smartinformatics.cz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ejnakonzultace.cz/" TargetMode="External"/><Relationship Id="rId7" Type="http://schemas.openxmlformats.org/officeDocument/2006/relationships/hyperlink" Target="https://www.bcocz.cz/" TargetMode="External"/><Relationship Id="rId2" Type="http://schemas.openxmlformats.org/officeDocument/2006/relationships/hyperlink" Target="https://www.bconetwork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bconetwork.cz/vecnabremena/" TargetMode="External"/><Relationship Id="rId5" Type="http://schemas.openxmlformats.org/officeDocument/2006/relationships/hyperlink" Target="https://www.fotimstavbu.cz/" TargetMode="External"/><Relationship Id="rId4" Type="http://schemas.openxmlformats.org/officeDocument/2006/relationships/hyperlink" Target="https://www.mapainternetu.c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bconetwork.cz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B268-6B71-4B97-86E4-FA3F1B5E1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0" y="1224790"/>
            <a:ext cx="2499610" cy="2490583"/>
          </a:xfrm>
        </p:spPr>
        <p:txBody>
          <a:bodyPr/>
          <a:lstStyle/>
          <a:p>
            <a:r>
              <a:rPr lang="en-GB" sz="1600" dirty="0"/>
              <a:t>Broadband</a:t>
            </a:r>
            <a:br>
              <a:rPr lang="en-GB" sz="1600" dirty="0"/>
            </a:br>
            <a:r>
              <a:rPr lang="en-GB" sz="1600" dirty="0"/>
              <a:t>Competence</a:t>
            </a:r>
            <a:br>
              <a:rPr lang="en-GB" sz="1600" dirty="0"/>
            </a:br>
            <a:r>
              <a:rPr lang="en-GB" sz="1600" dirty="0"/>
              <a:t>Office</a:t>
            </a:r>
            <a:br>
              <a:rPr lang="cs-CZ" sz="3600" dirty="0"/>
            </a:br>
            <a:r>
              <a:rPr lang="cs-CZ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Česká republika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1F90D-F67A-4884-ADD8-CC4EA4F1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1070-6833-4319-9E73-408DBDA3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F3E7-BE90-4984-A4AC-BC2AF12BA08D}" type="datetime4">
              <a:rPr lang="cs-CZ" smtClean="0"/>
              <a:t>10. června 2025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650445-F1E5-8D7C-F7B0-74D89B668EB0}"/>
              </a:ext>
            </a:extLst>
          </p:cNvPr>
          <p:cNvSpPr txBox="1">
            <a:spLocks/>
          </p:cNvSpPr>
          <p:nvPr/>
        </p:nvSpPr>
        <p:spPr>
          <a:xfrm>
            <a:off x="6144111" y="3526484"/>
            <a:ext cx="3147144" cy="128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chemeClr val="tx1"/>
                </a:solidFill>
              </a:rPr>
              <a:t>Zdeněk </a:t>
            </a:r>
            <a:r>
              <a:rPr lang="cs-CZ" sz="1400">
                <a:solidFill>
                  <a:schemeClr val="tx1"/>
                </a:solidFill>
              </a:rPr>
              <a:t>Dvořák,Tomáš</a:t>
            </a:r>
            <a:r>
              <a:rPr lang="cs-CZ" sz="1400" dirty="0">
                <a:solidFill>
                  <a:schemeClr val="tx1"/>
                </a:solidFill>
              </a:rPr>
              <a:t> Novák, Gustav </a:t>
            </a:r>
            <a:r>
              <a:rPr lang="cs-CZ" sz="1400" dirty="0" err="1">
                <a:solidFill>
                  <a:schemeClr val="tx1"/>
                </a:solidFill>
              </a:rPr>
              <a:t>Charouzek</a:t>
            </a:r>
            <a:r>
              <a:rPr lang="cs-CZ" sz="1400" dirty="0">
                <a:solidFill>
                  <a:schemeClr val="tx1"/>
                </a:solidFill>
              </a:rPr>
              <a:t> – </a:t>
            </a:r>
          </a:p>
          <a:p>
            <a:r>
              <a:rPr lang="cs-CZ" sz="1400" dirty="0">
                <a:solidFill>
                  <a:schemeClr val="tx1"/>
                </a:solidFill>
              </a:rPr>
              <a:t>územní specialisté BCO 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5270B2-0A38-2565-D282-99C7437FC522}"/>
              </a:ext>
            </a:extLst>
          </p:cNvPr>
          <p:cNvSpPr txBox="1">
            <a:spLocks/>
          </p:cNvSpPr>
          <p:nvPr/>
        </p:nvSpPr>
        <p:spPr>
          <a:xfrm>
            <a:off x="519193" y="-599722"/>
            <a:ext cx="6972106" cy="249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1D30E2-6B29-1B08-099C-509DFB70C33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299048" cy="1062042"/>
          </a:xfrm>
          <a:prstGeom prst="rect">
            <a:avLst/>
          </a:prstGeom>
        </p:spPr>
        <p:txBody>
          <a:bodyPr vert="horz" lIns="72000" tIns="45720" rIns="7200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Jakým způsobem využít BCO ČR 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pro komunikaci s obcemi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7485F9-BAFA-8410-1773-78F9E891D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54844"/>
              </p:ext>
            </p:extLst>
          </p:nvPr>
        </p:nvGraphicFramePr>
        <p:xfrm>
          <a:off x="2384439" y="1268603"/>
          <a:ext cx="3467998" cy="260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AB41C89-523C-3E67-79AE-D1AE37082E0A}"/>
              </a:ext>
            </a:extLst>
          </p:cNvPr>
          <p:cNvSpPr txBox="1">
            <a:spLocks/>
          </p:cNvSpPr>
          <p:nvPr/>
        </p:nvSpPr>
        <p:spPr>
          <a:xfrm>
            <a:off x="3127114" y="2008267"/>
            <a:ext cx="1991592" cy="98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dirty="0"/>
              <a:t>BCO</a:t>
            </a:r>
            <a:endParaRPr lang="en-GB" sz="18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B49607-9ABF-290C-EECD-9B918AEA9CEF}"/>
              </a:ext>
            </a:extLst>
          </p:cNvPr>
          <p:cNvSpPr txBox="1"/>
          <p:nvPr/>
        </p:nvSpPr>
        <p:spPr>
          <a:xfrm>
            <a:off x="122616" y="3425803"/>
            <a:ext cx="1737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Osvěta BCO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6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99485-1505-5380-634B-FF6E5CDD3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666414-F1C0-ACE9-9612-BC533989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Co je cílem dotačních projektů v 5G Smart....?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833DB-0A8A-014F-D652-F836E0A5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0" name="Grafický objekt 29" descr="Město obrys">
            <a:extLst>
              <a:ext uri="{FF2B5EF4-FFF2-40B4-BE49-F238E27FC236}">
                <a16:creationId xmlns:a16="http://schemas.microsoft.com/office/drawing/2014/main" id="{A7CB3569-C1C6-20F0-ABEC-21755CF36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98" y="494963"/>
            <a:ext cx="521452" cy="5214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DBD8582-070B-AB34-56B7-AE343A30952D}"/>
              </a:ext>
            </a:extLst>
          </p:cNvPr>
          <p:cNvSpPr txBox="1"/>
          <p:nvPr/>
        </p:nvSpPr>
        <p:spPr>
          <a:xfrm>
            <a:off x="582387" y="1391204"/>
            <a:ext cx="47352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Cíle dotačních projektů: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Vytvořit demonstrativní projekty rozvoje aplikací v oblasti 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rgbClr val="000000"/>
                </a:solidFill>
                <a:latin typeface="Aptos" panose="020B0004020202020204" pitchFamily="34" charset="0"/>
              </a:rPr>
              <a:t>Realizovat publicitu</a:t>
            </a:r>
            <a:r>
              <a:rPr lang="cs-CZ" sz="16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rgbClr val="000000"/>
                </a:solidFill>
                <a:latin typeface="Aptos" panose="020B0004020202020204" pitchFamily="34" charset="0"/>
              </a:rPr>
              <a:t>Propojit komunitu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1A93959-72DD-1855-3CAA-4C57BB93E616}"/>
              </a:ext>
            </a:extLst>
          </p:cNvPr>
          <p:cNvSpPr txBox="1"/>
          <p:nvPr/>
        </p:nvSpPr>
        <p:spPr>
          <a:xfrm>
            <a:off x="5815149" y="1268093"/>
            <a:ext cx="3064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i="0" dirty="0">
                <a:solidFill>
                  <a:srgbClr val="1A1F2A"/>
                </a:solidFill>
                <a:effectLst/>
              </a:rPr>
              <a:t>Z výzvy MMR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..„….Cílem je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podpora vývoje a nasazování aplikac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í ekosystému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sítí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5G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pro města, obce a regiony se záměrem podpořit koncept Smart Cities. V rámci výzvy budou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vyvinuty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a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uvedeny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do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provozu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referenční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</a:t>
            </a:r>
            <a:r>
              <a:rPr lang="cs-CZ" sz="1200" b="1" i="0" dirty="0">
                <a:solidFill>
                  <a:srgbClr val="1A1F2A"/>
                </a:solidFill>
                <a:effectLst/>
              </a:rPr>
              <a:t>aplikace 5G</a:t>
            </a:r>
            <a:r>
              <a:rPr lang="cs-CZ" sz="1200" b="0" i="0" dirty="0">
                <a:solidFill>
                  <a:srgbClr val="1A1F2A"/>
                </a:solidFill>
                <a:effectLst/>
              </a:rPr>
              <a:t> sítí pro Smart Cities, vzdělávání nebo zdravotnictví. ….“</a:t>
            </a:r>
            <a:endParaRPr lang="cs-CZ" sz="1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05D5C0-A17C-1777-CB80-5AF3C5FCA8DE}"/>
              </a:ext>
            </a:extLst>
          </p:cNvPr>
          <p:cNvSpPr txBox="1"/>
          <p:nvPr/>
        </p:nvSpPr>
        <p:spPr>
          <a:xfrm>
            <a:off x="-3934" y="3013563"/>
            <a:ext cx="914399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Ins="252000">
            <a:spAutoFit/>
          </a:bodyPr>
          <a:lstStyle/>
          <a:p>
            <a:pPr marL="538163" defTabSz="449263">
              <a:tabLst>
                <a:tab pos="538163" algn="l"/>
              </a:tabLst>
            </a:pP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Cílem BCO je podpořit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sdílení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demonstračních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projektů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5G napříč Českou republikou a Evropskou unií. Na svých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webových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stránkách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BCO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připravuje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speciální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sekci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, kde budou jednotlivé projekty krátce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prezentovat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své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projekty 5G Start město a průmysl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, včetně kontaktů, a zároveň vyhledávat inspiraci v podobě příkladů dobré i špatné praxe. Kromě toho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BCO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 nabízí možnost bezpla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t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ných </a:t>
            </a:r>
            <a:r>
              <a:rPr lang="cs-CZ" sz="1600" b="1" i="0" dirty="0">
                <a:solidFill>
                  <a:srgbClr val="171A2F"/>
                </a:solidFill>
                <a:effectLst/>
                <a:latin typeface="Red Hat Display"/>
              </a:rPr>
              <a:t>online konzultací a zprostředkovává propojení s odborníky a kolegy</a:t>
            </a:r>
            <a:r>
              <a:rPr lang="cs-CZ" sz="1600" b="0" i="0" dirty="0">
                <a:solidFill>
                  <a:srgbClr val="171A2F"/>
                </a:solidFill>
                <a:effectLst/>
                <a:latin typeface="Red Hat Display"/>
              </a:rPr>
              <a:t>, kteří realizují podobné projekty v zahraničí, což otevírá dveře ke sdílení cenných zkušenost</a:t>
            </a:r>
            <a:endParaRPr lang="cs-CZ" sz="1600" b="0" i="0" dirty="0">
              <a:solidFill>
                <a:srgbClr val="080808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4C6BAEC-CF84-48DE-59ED-6C6573305AD6}"/>
              </a:ext>
            </a:extLst>
          </p:cNvPr>
          <p:cNvSpPr txBox="1"/>
          <p:nvPr/>
        </p:nvSpPr>
        <p:spPr>
          <a:xfrm>
            <a:off x="-3934" y="-10705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171A2F"/>
                </a:solidFill>
                <a:effectLst/>
              </a:rPr>
              <a:t>„Inspirujte ostatní svým projektem: Sdílejte know-how a příklady dobré praxe“</a:t>
            </a:r>
            <a:endParaRPr lang="cs-CZ" b="0" i="0" dirty="0">
              <a:solidFill>
                <a:srgbClr val="08080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72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DF5A4-DC38-F6F8-94C6-4963004F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C7BB6-FB98-612D-7E49-CE2DC7F4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b="1" dirty="0"/>
              <a:t>Aktuální témata BCO ČR: webináře, semináře, konference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2EDE9-9561-8AC3-4063-0ED8D8C8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0" name="Grafický objekt 29" descr="Město obrys">
            <a:extLst>
              <a:ext uri="{FF2B5EF4-FFF2-40B4-BE49-F238E27FC236}">
                <a16:creationId xmlns:a16="http://schemas.microsoft.com/office/drawing/2014/main" id="{7EBB9CEC-ECF9-B19D-63B6-4E9AE817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98" y="494963"/>
            <a:ext cx="521452" cy="52145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B5C579B-2086-12D3-B900-A355EA7303F8}"/>
              </a:ext>
            </a:extLst>
          </p:cNvPr>
          <p:cNvSpPr txBox="1"/>
          <p:nvPr/>
        </p:nvSpPr>
        <p:spPr>
          <a:xfrm>
            <a:off x="86165" y="1340926"/>
            <a:ext cx="601381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Demonstrativní projekty rozvoje aplikací pro průmyslové oblasti za použití sítí 5G</a:t>
            </a:r>
            <a:endParaRPr lang="cs-CZ" sz="1600" b="0" i="0" dirty="0">
              <a:solidFill>
                <a:srgbClr val="080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endParaRPr lang="cs-CZ" sz="600" b="1" i="0" dirty="0">
              <a:solidFill>
                <a:srgbClr val="080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O2 5G privátní síť, </a:t>
            </a:r>
            <a:r>
              <a:rPr lang="cs-CZ" sz="140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Strojové vidění / Video analytika ,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T-Business Industry 4.0, </a:t>
            </a:r>
            <a:r>
              <a:rPr lang="cs-CZ" sz="140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Příklady využití 5G a 5G privátních sítí, </a:t>
            </a:r>
            <a:endParaRPr lang="cs-CZ" sz="1400" b="0" i="1" dirty="0">
              <a:solidFill>
                <a:srgbClr val="080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b="1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Vodafone 5G Mobilní privátní sítě, </a:t>
            </a:r>
            <a:r>
              <a:rPr lang="cs-CZ" sz="140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Vodafone Business</a:t>
            </a:r>
            <a:b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600" b="0" i="1" dirty="0">
              <a:solidFill>
                <a:srgbClr val="080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1200" i="1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--------------------------------------------------------------------------------</a:t>
            </a:r>
          </a:p>
          <a:p>
            <a:pPr algn="l"/>
            <a:endParaRPr lang="cs-CZ" sz="600" b="0" i="1" dirty="0">
              <a:solidFill>
                <a:srgbClr val="080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 Informatics</a:t>
            </a:r>
            <a:r>
              <a:rPr lang="cs-CZ" sz="14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projekt TV redaktor – s přenosovým vozem na zádech pomocí 5G, IZS video</a:t>
            </a:r>
            <a:br>
              <a:rPr lang="cs-CZ" sz="14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4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https://5g.smartinformatics.cz</a:t>
            </a:r>
            <a:r>
              <a:rPr lang="cs-CZ" sz="14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965D0BC-0230-FE9A-ED99-DD13AFA83C09}"/>
              </a:ext>
            </a:extLst>
          </p:cNvPr>
          <p:cNvGrpSpPr/>
          <p:nvPr/>
        </p:nvGrpSpPr>
        <p:grpSpPr>
          <a:xfrm>
            <a:off x="7083189" y="1458825"/>
            <a:ext cx="1980000" cy="1296000"/>
            <a:chOff x="6016909" y="1253572"/>
            <a:chExt cx="3057707" cy="1714550"/>
          </a:xfrm>
        </p:grpSpPr>
        <p:pic>
          <p:nvPicPr>
            <p:cNvPr id="18" name="Obrázek 17">
              <a:hlinkClick r:id="rId6"/>
              <a:extLst>
                <a:ext uri="{FF2B5EF4-FFF2-40B4-BE49-F238E27FC236}">
                  <a16:creationId xmlns:a16="http://schemas.microsoft.com/office/drawing/2014/main" id="{C5F977E8-14FD-725D-4706-5DE7D982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6909" y="1253572"/>
              <a:ext cx="3057707" cy="17145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Rovnoramenný trojúhelník 18">
              <a:hlinkClick r:id="rId6"/>
              <a:extLst>
                <a:ext uri="{FF2B5EF4-FFF2-40B4-BE49-F238E27FC236}">
                  <a16:creationId xmlns:a16="http://schemas.microsoft.com/office/drawing/2014/main" id="{4E08A2AB-EFE9-05BC-9501-D36FE389EEF6}"/>
                </a:ext>
              </a:extLst>
            </p:cNvPr>
            <p:cNvSpPr/>
            <p:nvPr/>
          </p:nvSpPr>
          <p:spPr>
            <a:xfrm rot="5400000">
              <a:off x="7382191" y="1885182"/>
              <a:ext cx="465906" cy="360191"/>
            </a:xfrm>
            <a:prstGeom prst="triangl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E365DF13-4155-D528-1F66-20AAED9270B1}"/>
              </a:ext>
            </a:extLst>
          </p:cNvPr>
          <p:cNvGrpSpPr/>
          <p:nvPr/>
        </p:nvGrpSpPr>
        <p:grpSpPr>
          <a:xfrm>
            <a:off x="7083189" y="3020886"/>
            <a:ext cx="1980000" cy="1368000"/>
            <a:chOff x="6086292" y="3395608"/>
            <a:chExt cx="3057707" cy="1663560"/>
          </a:xfrm>
        </p:grpSpPr>
        <p:pic>
          <p:nvPicPr>
            <p:cNvPr id="22" name="Obrázek 21">
              <a:hlinkClick r:id="rId8"/>
              <a:extLst>
                <a:ext uri="{FF2B5EF4-FFF2-40B4-BE49-F238E27FC236}">
                  <a16:creationId xmlns:a16="http://schemas.microsoft.com/office/drawing/2014/main" id="{2ACDC9A8-12E9-909E-3228-ACCDAAED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6292" y="3395608"/>
              <a:ext cx="3057707" cy="16635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Rovnoramenný trojúhelník 22">
              <a:extLst>
                <a:ext uri="{FF2B5EF4-FFF2-40B4-BE49-F238E27FC236}">
                  <a16:creationId xmlns:a16="http://schemas.microsoft.com/office/drawing/2014/main" id="{4BAF2F0D-7420-8318-6C0F-3B4C03E4AB9A}"/>
                </a:ext>
              </a:extLst>
            </p:cNvPr>
            <p:cNvSpPr/>
            <p:nvPr/>
          </p:nvSpPr>
          <p:spPr>
            <a:xfrm rot="5400000">
              <a:off x="7382191" y="4047293"/>
              <a:ext cx="465906" cy="360191"/>
            </a:xfrm>
            <a:prstGeom prst="triangl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6" name="Šipka: nahoru 25">
            <a:extLst>
              <a:ext uri="{FF2B5EF4-FFF2-40B4-BE49-F238E27FC236}">
                <a16:creationId xmlns:a16="http://schemas.microsoft.com/office/drawing/2014/main" id="{BA34DE3D-767F-9A37-7E2B-CF8357BCD75B}"/>
              </a:ext>
            </a:extLst>
          </p:cNvPr>
          <p:cNvSpPr/>
          <p:nvPr/>
        </p:nvSpPr>
        <p:spPr>
          <a:xfrm rot="5400000">
            <a:off x="6268256" y="1741584"/>
            <a:ext cx="305890" cy="6760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Šipka: nahoru 26">
            <a:extLst>
              <a:ext uri="{FF2B5EF4-FFF2-40B4-BE49-F238E27FC236}">
                <a16:creationId xmlns:a16="http://schemas.microsoft.com/office/drawing/2014/main" id="{FC47B7B2-BE99-8C54-B887-32FE8AD1EB1D}"/>
              </a:ext>
            </a:extLst>
          </p:cNvPr>
          <p:cNvSpPr/>
          <p:nvPr/>
        </p:nvSpPr>
        <p:spPr>
          <a:xfrm rot="5400000">
            <a:off x="6268256" y="3578274"/>
            <a:ext cx="305890" cy="6760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ED4DAA03-FBEC-5577-2050-7BCCEA51E19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03" y="223024"/>
            <a:ext cx="1980000" cy="111790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83235509-3227-9A02-D585-E989A4552FC1}"/>
              </a:ext>
            </a:extLst>
          </p:cNvPr>
          <p:cNvSpPr txBox="1"/>
          <p:nvPr/>
        </p:nvSpPr>
        <p:spPr>
          <a:xfrm>
            <a:off x="7000611" y="-43037"/>
            <a:ext cx="95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Praxe </a:t>
            </a: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0D7729FD-4331-7442-92FE-F86BAAE07D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265" y="4069223"/>
            <a:ext cx="1046691" cy="8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1E064E9-9EEB-42E5-9E99-8EB8D46D4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29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 je evropské nařízení, přímo použitelné ve všech státech EU - (EU) 2024/1309.</a:t>
            </a:r>
          </a:p>
          <a:p>
            <a:r>
              <a:rPr lang="cs-CZ" sz="29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Cíle:</a:t>
            </a:r>
          </a:p>
          <a:p>
            <a:r>
              <a:rPr lang="cs-CZ" sz="29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nákladů na výstavbu vysokorychlostních sítí, urychlení výstavby vysokorychlostních sítí, </a:t>
            </a:r>
          </a:p>
          <a:p>
            <a:r>
              <a:rPr lang="cs-CZ" sz="29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výstavby ve venkovských, odlehlých regionech a dopravních koridorech.</a:t>
            </a:r>
          </a:p>
          <a:p>
            <a:r>
              <a:rPr lang="cs-CZ" sz="29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Předmět:</a:t>
            </a:r>
          </a:p>
          <a:p>
            <a:r>
              <a:rPr lang="cs-CZ" sz="29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sdílení fyzické infrastruktury (potrubí, stožáry, </a:t>
            </a:r>
            <a:r>
              <a:rPr lang="cs-CZ" sz="29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kabelovody</a:t>
            </a:r>
            <a:r>
              <a:rPr lang="cs-CZ" sz="29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antény, věže, sloupy, střechy a částí jejich fasád, ….., nepatří sem nenasvícená optická vlákna).</a:t>
            </a:r>
          </a:p>
          <a:p>
            <a:r>
              <a:rPr lang="cs-CZ" sz="29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Subjekty nařízení:</a:t>
            </a:r>
          </a:p>
          <a:p>
            <a:r>
              <a:rPr lang="cs-CZ" sz="29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podnikatelé zajišťující fyzickou infrastrukturu (komunikace, voda, plyn, elektrická energie, pozemní komunikace, …),</a:t>
            </a:r>
          </a:p>
          <a:p>
            <a:r>
              <a:rPr lang="cs-CZ" sz="29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veřejnoprávní subjekt, státní, regionální nebo místní, orgán, subjekty zcela nebo převážně financové </a:t>
            </a:r>
            <a:r>
              <a:rPr lang="cs-CZ" sz="29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státem.</a:t>
            </a:r>
            <a:endParaRPr lang="cs-CZ" sz="29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9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BCO a Jihočeský kraj aktuálně chystají konferenci pro samosprávy k tématu GIA a DTM. 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616DB7-6E94-F3CF-E01B-A747F5EF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9F507B-29A4-DB76-632A-CCA5B857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Aktuální témata BCO ČR: GIA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(Gigabit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Infrastructure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cs-CZ" sz="1800" dirty="0">
              <a:latin typeface="+mn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F88F39-7C2E-38A6-2DCA-2B572C4F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1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BF458-832D-4AE4-AAA8-6CB0981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latin typeface="+mn-lt"/>
              </a:rPr>
              <a:t>Spolupracujeme</a:t>
            </a:r>
            <a:endParaRPr lang="en-GB" sz="1800" b="1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AA7A005C-1766-44CA-8A90-31F12D266900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7934F8FC-EFBE-42CB-BAC1-DBE02AEBF31A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FDE2497C-FC05-43B3-8572-AD6CC965AF85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A3E8CC39-236F-4C71-9BFA-0F7DA6D58277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D9BFC2E6-F8A3-4388-B6B0-D3CEB2EA8C1C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809910B7-F842-4790-85BD-11FCF0C05F6A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BD0D1698-BFB9-40BB-AA4E-5C41D66FB4F1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04F1B820-534F-4660-9ED5-51A00F5145DF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628650" y="2266050"/>
            <a:ext cx="7886700" cy="7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B843449-D250-4071-A968-FBBBF4C9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" y="2530253"/>
            <a:ext cx="1930897" cy="79624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B4EDEB1-7531-461B-B16E-21123E153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19" y="1681241"/>
            <a:ext cx="4029623" cy="357378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36DB2B86-9805-4E50-89D3-06150D7BB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37" y="2173327"/>
            <a:ext cx="1318374" cy="671987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21A3ECB-CEC2-41AD-9301-DEDBAF844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05" y="1412430"/>
            <a:ext cx="2169208" cy="806322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2BB9C51D-24FF-403D-8146-39AE267EC0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18" y="3339240"/>
            <a:ext cx="758692" cy="770364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0FFA857E-826D-4DBB-965F-BC8168AB8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953" y="4077941"/>
            <a:ext cx="510584" cy="548688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A97A6EB7-C7CB-499F-9EB8-074775BEA4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898" y="2959030"/>
            <a:ext cx="1318374" cy="662997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53B5CB4D-576B-4F7C-BF7B-1A460929E3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0670" y="2734815"/>
            <a:ext cx="1887259" cy="61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F09A3D32-D6EC-4103-86B9-F76B9CA464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7419" y="4120955"/>
            <a:ext cx="1394581" cy="403895"/>
          </a:xfrm>
          <a:prstGeom prst="rect">
            <a:avLst/>
          </a:prstGeom>
        </p:spPr>
      </p:pic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B06DC10E-EB71-4AFD-ABC7-6B33BBFCE7E5}"/>
              </a:ext>
            </a:extLst>
          </p:cNvPr>
          <p:cNvSpPr/>
          <p:nvPr/>
        </p:nvSpPr>
        <p:spPr>
          <a:xfrm>
            <a:off x="540766" y="4213595"/>
            <a:ext cx="2514905" cy="38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Poskytovatelé SEK</a:t>
            </a: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13C28802-734F-40EC-9CAF-202E085712A6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100039" y="2509321"/>
            <a:ext cx="1211898" cy="27143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B988D284-855B-4EA3-B4DC-AA73B0DD1C85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5025401" y="3100630"/>
            <a:ext cx="1409497" cy="189899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23286DC-236E-455A-98FB-F08B1780B765}"/>
              </a:ext>
            </a:extLst>
          </p:cNvPr>
          <p:cNvCxnSpPr>
            <a:cxnSpLocks/>
          </p:cNvCxnSpPr>
          <p:nvPr/>
        </p:nvCxnSpPr>
        <p:spPr>
          <a:xfrm flipH="1" flipV="1">
            <a:off x="5005704" y="3465194"/>
            <a:ext cx="725782" cy="264835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F7F47978-3C0C-42AB-8B68-3A524C6A9EF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4769529" y="3617305"/>
            <a:ext cx="203716" cy="46063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901C0094-DEF9-4A89-B506-9C2F3215A25C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3874710" y="3653895"/>
            <a:ext cx="43105" cy="46706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23FE4567-468C-489D-9FD9-EA93BADC52C4}"/>
              </a:ext>
            </a:extLst>
          </p:cNvPr>
          <p:cNvCxnSpPr>
            <a:cxnSpLocks/>
          </p:cNvCxnSpPr>
          <p:nvPr/>
        </p:nvCxnSpPr>
        <p:spPr>
          <a:xfrm flipV="1">
            <a:off x="2364185" y="3590835"/>
            <a:ext cx="590611" cy="560264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AC890335-F671-474E-8172-B5F8763B5F2F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525910" y="3274490"/>
            <a:ext cx="1148482" cy="44993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EE32DB45-69D8-4EAF-84BE-2BA71E3C8CE7}"/>
              </a:ext>
            </a:extLst>
          </p:cNvPr>
          <p:cNvCxnSpPr>
            <a:cxnSpLocks/>
          </p:cNvCxnSpPr>
          <p:nvPr/>
        </p:nvCxnSpPr>
        <p:spPr>
          <a:xfrm>
            <a:off x="1896373" y="2870313"/>
            <a:ext cx="690204" cy="1175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05AD8E6A-5110-43D9-B247-D67F2A3FAFAE}"/>
              </a:ext>
            </a:extLst>
          </p:cNvPr>
          <p:cNvCxnSpPr>
            <a:cxnSpLocks/>
          </p:cNvCxnSpPr>
          <p:nvPr/>
        </p:nvCxnSpPr>
        <p:spPr>
          <a:xfrm>
            <a:off x="1997531" y="2280426"/>
            <a:ext cx="813475" cy="232201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642BBCA8-DC06-4EA1-A02D-9F43756BD7C8}"/>
              </a:ext>
            </a:extLst>
          </p:cNvPr>
          <p:cNvCxnSpPr>
            <a:cxnSpLocks/>
          </p:cNvCxnSpPr>
          <p:nvPr/>
        </p:nvCxnSpPr>
        <p:spPr>
          <a:xfrm flipH="1">
            <a:off x="4654668" y="2025042"/>
            <a:ext cx="219206" cy="522304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BF2FC0CD-AA72-4402-8CD0-0B768497D99F}"/>
              </a:ext>
            </a:extLst>
          </p:cNvPr>
          <p:cNvSpPr/>
          <p:nvPr/>
        </p:nvSpPr>
        <p:spPr>
          <a:xfrm>
            <a:off x="4578025" y="1389290"/>
            <a:ext cx="2169208" cy="3872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Krajské úřady</a:t>
            </a:r>
          </a:p>
        </p:txBody>
      </p: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E9D3CE29-DC02-4225-ACB3-80AF41F1487C}"/>
              </a:ext>
            </a:extLst>
          </p:cNvPr>
          <p:cNvCxnSpPr>
            <a:cxnSpLocks/>
          </p:cNvCxnSpPr>
          <p:nvPr/>
        </p:nvCxnSpPr>
        <p:spPr>
          <a:xfrm>
            <a:off x="3664414" y="2025042"/>
            <a:ext cx="0" cy="522304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íť MAS v ČR - MAS Zubří země">
            <a:extLst>
              <a:ext uri="{FF2B5EF4-FFF2-40B4-BE49-F238E27FC236}">
                <a16:creationId xmlns:a16="http://schemas.microsoft.com/office/drawing/2014/main" id="{03F58024-2D19-470E-AD6F-19890247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60" y="1328446"/>
            <a:ext cx="1635709" cy="6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>
            <a:extLst>
              <a:ext uri="{FF2B5EF4-FFF2-40B4-BE49-F238E27FC236}">
                <a16:creationId xmlns:a16="http://schemas.microsoft.com/office/drawing/2014/main" id="{3AB77DBC-AFD7-4097-A180-907666B4C98B}"/>
              </a:ext>
            </a:extLst>
          </p:cNvPr>
          <p:cNvSpPr/>
          <p:nvPr/>
        </p:nvSpPr>
        <p:spPr>
          <a:xfrm>
            <a:off x="6491594" y="3634428"/>
            <a:ext cx="2608640" cy="14467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0" name="Picture 2" descr="Svaz měst a obcí ČR vstupuje do roku 2020 s novým logem a novým webem |  Moderní Obec">
            <a:extLst>
              <a:ext uri="{FF2B5EF4-FFF2-40B4-BE49-F238E27FC236}">
                <a16:creationId xmlns:a16="http://schemas.microsoft.com/office/drawing/2014/main" id="{07AC278F-9CDC-49F2-A130-689B1963B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70" y="3830810"/>
            <a:ext cx="868407" cy="3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lavní strana | ČKAIT">
            <a:extLst>
              <a:ext uri="{FF2B5EF4-FFF2-40B4-BE49-F238E27FC236}">
                <a16:creationId xmlns:a16="http://schemas.microsoft.com/office/drawing/2014/main" id="{8C9B6BF1-D660-4EB7-8DBC-6F170FCE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023" y="62361"/>
            <a:ext cx="876211" cy="8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oatt">
            <a:extLst>
              <a:ext uri="{FF2B5EF4-FFF2-40B4-BE49-F238E27FC236}">
                <a16:creationId xmlns:a16="http://schemas.microsoft.com/office/drawing/2014/main" id="{71BF5051-A94E-4B11-9396-077EDE45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555" y="134633"/>
            <a:ext cx="1227103" cy="4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tail | PROFIBER Networking">
            <a:extLst>
              <a:ext uri="{FF2B5EF4-FFF2-40B4-BE49-F238E27FC236}">
                <a16:creationId xmlns:a16="http://schemas.microsoft.com/office/drawing/2014/main" id="{54CC720B-FCD4-4394-A835-7FD51126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807" y="751234"/>
            <a:ext cx="971007" cy="5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9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BCO ČR v období 2024–2029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71204" y="1500024"/>
            <a:ext cx="8768863" cy="31549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cílů ČR strategie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Digitální Česko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úkolů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Common union TOOLBOX for connectivity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úkolů „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Guidelines on State aid for broadband networks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podpora plnění pokynů v rámci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Směrnice o gigabitové infrastruktuře (GIA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cílů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Cíle digitální dekády pro rok 2030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cílů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Digitálního kompasu 2030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součást implementace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39 best practices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ČR dle EU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strategie </a:t>
            </a:r>
            <a:r>
              <a:rPr lang="fr-FR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Commission Recommendation (EU) 2020/1307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Grafický objekt 2" descr="Otazník se souvislou výplní">
            <a:extLst>
              <a:ext uri="{FF2B5EF4-FFF2-40B4-BE49-F238E27FC236}">
                <a16:creationId xmlns:a16="http://schemas.microsoft.com/office/drawing/2014/main" id="{258917B1-F699-B91F-F59F-20BEFE9C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381001"/>
            <a:ext cx="427131" cy="427131"/>
          </a:xfrm>
          <a:prstGeom prst="rect">
            <a:avLst/>
          </a:prstGeom>
        </p:spPr>
      </p:pic>
      <p:pic>
        <p:nvPicPr>
          <p:cNvPr id="7" name="Grafický objekt 6" descr="Žárovka a ozubené kolečko se souvislou výplní">
            <a:extLst>
              <a:ext uri="{FF2B5EF4-FFF2-40B4-BE49-F238E27FC236}">
                <a16:creationId xmlns:a16="http://schemas.microsoft.com/office/drawing/2014/main" id="{1C8DF9B0-C764-4600-5E45-70B528349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545" y="381001"/>
            <a:ext cx="685800" cy="685800"/>
          </a:xfrm>
          <a:prstGeom prst="rect">
            <a:avLst/>
          </a:prstGeom>
        </p:spPr>
      </p:pic>
      <p:pic>
        <p:nvPicPr>
          <p:cNvPr id="8" name="Obrázek 7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E6303861-A849-BA50-154E-275E5ADDE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14" y="128985"/>
            <a:ext cx="4426387" cy="25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65E52-A76E-47C9-A4B9-40909EE5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4B556AA-2144-457A-8150-8F47108C6656}"/>
              </a:ext>
            </a:extLst>
          </p:cNvPr>
          <p:cNvSpPr txBox="1">
            <a:spLocks/>
          </p:cNvSpPr>
          <p:nvPr/>
        </p:nvSpPr>
        <p:spPr>
          <a:xfrm>
            <a:off x="4415587" y="4445564"/>
            <a:ext cx="2887715" cy="41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i="1" dirty="0">
                <a:solidFill>
                  <a:schemeClr val="tx1">
                    <a:lumMod val="75000"/>
                  </a:schemeClr>
                </a:solidFill>
              </a:rPr>
              <a:t>Broadband Competence Office Česká republika</a:t>
            </a:r>
          </a:p>
          <a:p>
            <a:pPr algn="l"/>
            <a:r>
              <a:rPr lang="cs-CZ" sz="800" i="1" dirty="0">
                <a:solidFill>
                  <a:schemeClr val="tx1">
                    <a:lumMod val="75000"/>
                  </a:schemeClr>
                </a:solidFill>
              </a:rPr>
              <a:t>Na Františku 32, Praha 1, PSČ 110 15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107E63-416F-8D57-1D26-BB01C857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32" y="1544644"/>
            <a:ext cx="8632710" cy="257950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 za pozornost</a:t>
            </a:r>
            <a:br>
              <a:rPr lang="cs-CZ" dirty="0"/>
            </a:br>
            <a:br>
              <a:rPr lang="cs-CZ" dirty="0"/>
            </a:br>
            <a:r>
              <a:rPr lang="cs-CZ" sz="2000" dirty="0"/>
              <a:t>Důležité odkazy: </a:t>
            </a:r>
            <a:br>
              <a:rPr lang="cs-CZ" sz="2000" dirty="0"/>
            </a:br>
            <a:r>
              <a:rPr lang="cs-CZ" sz="2000" dirty="0">
                <a:hlinkClick r:id="rId2"/>
              </a:rPr>
              <a:t>https://www.bconetwork.cz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>
                <a:hlinkClick r:id="rId3"/>
              </a:rPr>
              <a:t>https://www.verejnakonzultace.cz</a:t>
            </a:r>
            <a:br>
              <a:rPr lang="cs-CZ" sz="2000" dirty="0"/>
            </a:br>
            <a:r>
              <a:rPr lang="cs-CZ" sz="2000" dirty="0">
                <a:hlinkClick r:id="rId4"/>
              </a:rPr>
              <a:t>https://www.mapainternetu.cz/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B0F0"/>
                </a:solidFill>
              </a:rPr>
              <a:t>-		&gt;https://apps.bconetwork.cz/MAPA/mapa_GSD2023.html</a:t>
            </a:r>
            <a:br>
              <a:rPr lang="cs-CZ" sz="2000" dirty="0"/>
            </a:br>
            <a:r>
              <a:rPr lang="cs-CZ" sz="2000" dirty="0">
                <a:hlinkClick r:id="rId5"/>
              </a:rPr>
              <a:t>https://www.fotimstavbu.cz/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>
                <a:hlinkClick r:id="rId6"/>
              </a:rPr>
              <a:t>https://apps.bconetwork.cz/vecnabremena/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>
                <a:hlinkClick r:id="rId7"/>
              </a:rPr>
              <a:t>https://www.bcocz.cz</a:t>
            </a:r>
            <a:r>
              <a:rPr lang="cs-CZ" sz="2000" dirty="0"/>
              <a:t>  o GIA</a:t>
            </a:r>
            <a:br>
              <a:rPr lang="cs-CZ" sz="2000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7252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 je BCO ČR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71204" y="1500024"/>
            <a:ext cx="8768863" cy="31549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BCO ČR je společný projekt EU a MPO zaměřený na podporu rozvoje vysokorychlostního internetu.</a:t>
            </a:r>
          </a:p>
          <a:p>
            <a:pPr marL="0" indent="0" algn="just">
              <a:spcBef>
                <a:spcPts val="45"/>
              </a:spcBef>
              <a:buNone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45"/>
              </a:spcBef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Klíčem úspěšné činnosti BCO je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Nestrannost na všech aktérech komunikace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 aby mohlo být podporou pro všechny aktéry zapojené do procesu výstavby vysokorychlostních sítí.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45"/>
              </a:spcBef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45"/>
              </a:spcBef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5"/>
              </a:spcBef>
              <a:buNone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5"/>
              </a:spcBef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9" name="Grafický objekt 18" descr="Trefa do černého se souvislou výplní">
            <a:extLst>
              <a:ext uri="{FF2B5EF4-FFF2-40B4-BE49-F238E27FC236}">
                <a16:creationId xmlns:a16="http://schemas.microsoft.com/office/drawing/2014/main" id="{F6C42195-B82C-8589-30FC-7D08730A7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71" y="423976"/>
            <a:ext cx="685800" cy="6858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C86E7C-6439-5CB9-C038-ED28039CC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02050"/>
              </p:ext>
            </p:extLst>
          </p:nvPr>
        </p:nvGraphicFramePr>
        <p:xfrm>
          <a:off x="2960208" y="2898263"/>
          <a:ext cx="3213959" cy="238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37E3FFD-2B9D-6EDD-F8EB-A206D836E159}"/>
              </a:ext>
            </a:extLst>
          </p:cNvPr>
          <p:cNvSpPr txBox="1">
            <a:spLocks/>
          </p:cNvSpPr>
          <p:nvPr/>
        </p:nvSpPr>
        <p:spPr>
          <a:xfrm>
            <a:off x="3563386" y="3447550"/>
            <a:ext cx="2007601" cy="97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accent1"/>
                </a:solidFill>
              </a:rPr>
              <a:t>BCO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05BF32-E1CF-2724-1550-1AADB19B3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397" y="2971980"/>
            <a:ext cx="2317439" cy="14524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CE6E6F-CA08-C55A-8AA4-6C6561279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2983452"/>
            <a:ext cx="2153678" cy="14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Hlavní cíle BCO ČR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65417" y="1355341"/>
            <a:ext cx="8558664" cy="324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5"/>
              </a:spcBef>
              <a:buNone/>
            </a:pPr>
            <a:r>
              <a:rPr lang="cs-CZ" sz="1600" b="1" i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bezplatné odborné kapacity </a:t>
            </a:r>
            <a:r>
              <a:rPr lang="cs-CZ" sz="1600" i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zvýšení povědomí o důležitosti vysokorychlostních sítí,  zajištění odborné</a:t>
            </a:r>
            <a:r>
              <a:rPr lang="cs-CZ" sz="1600" b="1" i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podpory pro jednání mezi operátory a samosprávami včetně mediace mezi aktéry.</a:t>
            </a:r>
            <a:endParaRPr lang="cs-CZ" sz="16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r>
              <a:rPr lang="cs-CZ" sz="1600" b="1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organizování školení 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 zástupce státní správy, samospráv, projektantů, operátorů a dalších odborných skupin,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spolupráce při implementaci podpory do strategií výstavby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 využívání sítí EK do strategických a územně plánovacích dokumentů,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mediační služby pro navázání spolupráce mezi operátory a obcemi 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 využitím expertní služby specialistů,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tvorbu znalostní báze pro samosprávu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státní správu a operátory,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přenos informací 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 regionů směrem ke státní správě,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aktivní </a:t>
            </a: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spolupráci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 ostatními kancelářemi </a:t>
            </a: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BCO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 EU </a:t>
            </a:r>
            <a:r>
              <a:rPr lang="cs-CZ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 přenos znalostí mezi státy EU.</a:t>
            </a:r>
            <a:endParaRPr lang="cs-CZ" sz="15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5"/>
              </a:spcBef>
              <a:buFont typeface="Symbol" panose="05050102010706020507" pitchFamily="18" charset="2"/>
              <a:buChar char="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400" dirty="0"/>
          </a:p>
        </p:txBody>
      </p:sp>
      <p:pic>
        <p:nvPicPr>
          <p:cNvPr id="19" name="Grafický objekt 18" descr="Trefa do černého se souvislou výplní">
            <a:extLst>
              <a:ext uri="{FF2B5EF4-FFF2-40B4-BE49-F238E27FC236}">
                <a16:creationId xmlns:a16="http://schemas.microsoft.com/office/drawing/2014/main" id="{F6C42195-B82C-8589-30FC-7D08730A7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71" y="4239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Proč spolupracovat s BCO ČR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151171" y="1355341"/>
            <a:ext cx="2774909" cy="324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5"/>
              </a:spcBef>
              <a:buNone/>
            </a:pPr>
            <a:r>
              <a:rPr lang="cs-CZ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Znalostní role: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Starostové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členové České komory autorizovaných inženýrů a starostu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Vedoucí pracovníci MAS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Pracovníci projektující v zahraničí a detailními znalostmi mapových portálů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Tvůrci WEBu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Telekomunikační specialisté – konzultanti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Spolupráce s evropskými kancelářemi BCO EU, EU</a:t>
            </a:r>
            <a:r>
              <a:rPr lang="cs-CZ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DG COM, ….</a:t>
            </a: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Grafický objekt 18" descr="Trefa do černého se souvislou výplní">
            <a:extLst>
              <a:ext uri="{FF2B5EF4-FFF2-40B4-BE49-F238E27FC236}">
                <a16:creationId xmlns:a16="http://schemas.microsoft.com/office/drawing/2014/main" id="{F6C42195-B82C-8589-30FC-7D08730A7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71" y="423976"/>
            <a:ext cx="685800" cy="685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23B741-2BBF-FDCB-B1B9-84D6C9131C8C}"/>
              </a:ext>
            </a:extLst>
          </p:cNvPr>
          <p:cNvSpPr txBox="1">
            <a:spLocks/>
          </p:cNvSpPr>
          <p:nvPr/>
        </p:nvSpPr>
        <p:spPr>
          <a:xfrm>
            <a:off x="3295850" y="1478873"/>
            <a:ext cx="2737184" cy="324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"/>
              </a:spcBef>
              <a:buNone/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Jaké požadavky řešíme:</a:t>
            </a:r>
          </a:p>
          <a:p>
            <a:pPr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Povolovací procesy výstavby sítí elektronických komunikací</a:t>
            </a:r>
          </a:p>
          <a:p>
            <a:pPr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Podpora samospráv při řešení problémů s dostupností datové konektivity</a:t>
            </a:r>
          </a:p>
          <a:p>
            <a:pPr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Podpora operátorů při povolovacích procesech </a:t>
            </a:r>
          </a:p>
          <a:p>
            <a:pPr lvl="1">
              <a:spcBef>
                <a:spcPts val="45"/>
              </a:spcBef>
            </a:pPr>
            <a:r>
              <a:rPr lang="cs-CZ" sz="13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obecní úrovní </a:t>
            </a:r>
          </a:p>
          <a:p>
            <a:pPr lvl="1">
              <a:spcBef>
                <a:spcPts val="45"/>
              </a:spcBef>
            </a:pPr>
            <a:r>
              <a:rPr lang="cs-CZ" sz="13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krajské úrovni</a:t>
            </a:r>
          </a:p>
          <a:p>
            <a:pPr lvl="1">
              <a:spcBef>
                <a:spcPts val="45"/>
              </a:spcBef>
            </a:pPr>
            <a:r>
              <a:rPr lang="cs-CZ" sz="13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celostátní úrovni</a:t>
            </a:r>
          </a:p>
          <a:p>
            <a:pPr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Odborný partner pro státní správu a samosprávu</a:t>
            </a: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7084F3C-FDB4-150B-0D64-D08507F24863}"/>
              </a:ext>
            </a:extLst>
          </p:cNvPr>
          <p:cNvSpPr txBox="1">
            <a:spLocks/>
          </p:cNvSpPr>
          <p:nvPr/>
        </p:nvSpPr>
        <p:spPr>
          <a:xfrm>
            <a:off x="6311937" y="1478873"/>
            <a:ext cx="2560663" cy="324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5"/>
              </a:spcBef>
              <a:buNone/>
            </a:pPr>
            <a:r>
              <a:rPr lang="cs-CZ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Jak?</a:t>
            </a:r>
          </a:p>
          <a:p>
            <a:pPr algn="just">
              <a:spcBef>
                <a:spcPts val="45"/>
              </a:spcBef>
            </a:pPr>
            <a:r>
              <a:rPr lang="cs-CZ" sz="16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požadavcích pracuje vždy skupina pracovníků s různými znalostmi , aby se maximalizovalo řešení problému – Mediace může často pomoci, ale zázraky a neumíme – otevřeně komunikujeme Přístup je vždy nestranný bez ohledu na to, kdo si požádal o podporu. </a:t>
            </a:r>
          </a:p>
          <a:p>
            <a:pPr algn="just">
              <a:spcBef>
                <a:spcPts val="45"/>
              </a:spcBef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Ctíme obchodní tajemství</a:t>
            </a: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F35552B0-A3A3-0B9C-866A-7DBFABD7C88B}"/>
              </a:ext>
            </a:extLst>
          </p:cNvPr>
          <p:cNvSpPr/>
          <p:nvPr/>
        </p:nvSpPr>
        <p:spPr>
          <a:xfrm>
            <a:off x="3016947" y="2474402"/>
            <a:ext cx="184885" cy="10074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E19B57F-5CAF-48EC-7D13-91DEA39DA01F}"/>
              </a:ext>
            </a:extLst>
          </p:cNvPr>
          <p:cNvSpPr/>
          <p:nvPr/>
        </p:nvSpPr>
        <p:spPr>
          <a:xfrm>
            <a:off x="6127052" y="2474401"/>
            <a:ext cx="184885" cy="10074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64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 máme za sebou: BCO ČR v období </a:t>
            </a:r>
            <a:b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2020 –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71204" y="1500024"/>
            <a:ext cx="8544196" cy="31549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Broadband Competence Office Česká republika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vznik na konceptu EK na podporu dosažení cílů EU Digital Agenda v souladu s cíli ČR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navázána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komplexní spolupráce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proškoleno 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4 000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obcí+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řešeno 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220+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přímých požadavků, 700+ problémů samospráv a soukromého sektoru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uspořádáno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seminářů, workshopů a kulatých stolů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webinářů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účast v rámci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odborných konferencí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zpracovány vlastní informační materiály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další aktivity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(mapainternetu.cz, Fotím stavbu, kalkulačka věcný břemen...).</a:t>
            </a:r>
          </a:p>
          <a:p>
            <a:endParaRPr lang="en-GB" dirty="0"/>
          </a:p>
        </p:txBody>
      </p:sp>
      <p:pic>
        <p:nvPicPr>
          <p:cNvPr id="3" name="Grafický objekt 2" descr="Deska s klipem, odškrtnuté se souvislou výplní">
            <a:extLst>
              <a:ext uri="{FF2B5EF4-FFF2-40B4-BE49-F238E27FC236}">
                <a16:creationId xmlns:a16="http://schemas.microsoft.com/office/drawing/2014/main" id="{1341B7CE-1207-7073-6617-D1C7ED6C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313" y="423976"/>
            <a:ext cx="685800" cy="6858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9AD70AC-D895-62B8-55C6-52D57D2AB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58" y="107777"/>
            <a:ext cx="2846308" cy="104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5F0793E-60B3-C06C-0FF4-8CA48623F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https://www.bconetwork.cz/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pro obce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Mapové podklady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Zákony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Digitálně technické mapy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Dotace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Aktuality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Kontakty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Odpovědi na otázky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BCO EU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6276CF-2CB1-644F-8C16-B372DB0F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F9D589-0990-F6B9-2B8B-158A16CC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Aktuální témata BCO ČR: informace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20D27D-9B38-43D6-8975-C14579B0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 descr="Není k dispozici žádný popis fotky.">
            <a:extLst>
              <a:ext uri="{FF2B5EF4-FFF2-40B4-BE49-F238E27FC236}">
                <a16:creationId xmlns:a16="http://schemas.microsoft.com/office/drawing/2014/main" id="{BF37B3F0-AF0B-A657-C293-3BA02533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1763754"/>
            <a:ext cx="42576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5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DCA4DEC-14A7-F411-48BD-FF458382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Popis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Poskytovatel internetu připravil projekt výstavby optické sítě pro část obce Václavovice. Přihlásil se o 382 adres s 449 přípojkami, ostatní adresy byly černé kvůli jeho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DSLAMu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nebo byly příliš vzdálené.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Dotační titul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Národní program obnovy (NPO).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Technologie 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(pevná, mobilní): pevná (optika).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Investorovi, respektive jím pověřenému externímu projektantovi se nedařilo v termínu daném harmonogramem přípravy získat potřebný počet podepsaných akvizičních souhlasů. Když přizval k projektu BCO, měl zajištěných 22 % podpisů, potřebným minimem bylo 30 %. Jedním z důvodů potíží se sběrem akvizičních podpisů byla negativní kampaň jednoho z místních operátorů, který občany od nové optiky zrazoval.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Řešení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BCO vyvolala jednání se starostou obce, následně i s projektantem sbírajícím akviziční podpisy. Pro prezentaci výhod projektu pro občany a obec zakoupila BCO inzertní prostor ve zpravodaji obce, obec také projekt zdarma prezentovala i na svých profilech na sociálních sítích.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Výsledek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 medializaci výhod projektu nové optiky obešel externí projektant znovu řešenou oblast a podařilo se mu získat potřebný počet akvizičních podpisů, tedy více než 30 %. Jejich počet nadále roste. Investor pokračuje k přípravě projektu a postupně řeší další problémy. Největším byl střet se 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SmVak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který se podařilo kompromisně vyřešit redukcí plánovaných tras optiky. Je velká šance, že projekt bude realizován.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59201D-F6CD-A141-04D8-03B0ECF7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6AB4F9-51AB-2C36-42AA-9284F39A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latin typeface="+mn-lt"/>
              </a:rPr>
              <a:t>Aktuální témata BCO ČR: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Optika pro obec Václavovice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90D32F-ECF7-9A94-37E5-718FAE4F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17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5A365AF-4B68-20D8-CB63-0CADAB7B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b="1" dirty="0"/>
          </a:p>
          <a:p>
            <a:r>
              <a:rPr lang="cs-CZ" b="1" dirty="0"/>
              <a:t>Popis</a:t>
            </a:r>
            <a:r>
              <a:rPr lang="cs-CZ" dirty="0"/>
              <a:t>: Starostka obce požádala BCO o setkání s lidmi v rámci probíhající veřejné konzultace, kdy se v obci buduje optická konektivita, ale ne všechny nemovitosti se mohou na optickou síť připojit, je potřeba vysvětlit proč a jak postupovat, když AM nemá deklarovanou rychlost připojení.</a:t>
            </a:r>
          </a:p>
          <a:p>
            <a:r>
              <a:rPr lang="cs-CZ" b="1" dirty="0"/>
              <a:t>Dotační titul</a:t>
            </a:r>
            <a:r>
              <a:rPr lang="cs-CZ" dirty="0"/>
              <a:t> (pokud je): Národní program obnovy (NPO).</a:t>
            </a:r>
          </a:p>
          <a:p>
            <a:r>
              <a:rPr lang="cs-CZ" b="1" dirty="0"/>
              <a:t>Technologie </a:t>
            </a:r>
            <a:r>
              <a:rPr lang="cs-CZ" dirty="0"/>
              <a:t>(pevná, mobilní): pevná (optika).</a:t>
            </a:r>
          </a:p>
          <a:p>
            <a:r>
              <a:rPr lang="cs-CZ" b="1" dirty="0"/>
              <a:t>Problém</a:t>
            </a:r>
            <a:r>
              <a:rPr lang="cs-CZ" dirty="0"/>
              <a:t>: Starostka na MPO podala dopis o nelogičnosti nastavení dotací, který se zdá býti velkým problémem.  Po schůzce na MPO požádala BCO o spolupráci při setkání s občany obce a vysvětlením problematiky, nepřipojení AM s dostatečnou rychlostí připojení.</a:t>
            </a:r>
          </a:p>
          <a:p>
            <a:r>
              <a:rPr lang="cs-CZ" b="1" dirty="0"/>
              <a:t>Řešení</a:t>
            </a:r>
            <a:r>
              <a:rPr lang="cs-CZ" dirty="0"/>
              <a:t>: BCO koordinátor vysvětlil problematiku dotací a hlavně zdůraznil, že dotační peníze nepůjdou tam, kde má jiný operátor vysokorychlostní pokrytí.</a:t>
            </a:r>
          </a:p>
          <a:p>
            <a:r>
              <a:rPr lang="cs-CZ" b="1" dirty="0"/>
              <a:t>Výsledek</a:t>
            </a:r>
            <a:r>
              <a:rPr lang="cs-CZ" dirty="0"/>
              <a:t>: Během schůzky byly pokládány zajímavé dotazy, které koordinátor odpověděl a s lidmi prošel jejich adresní místa a podal potřebné informace.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B94F43-AA2C-A136-232C-43E219DE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EA96A4-A863-D7B8-D004-5584074E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Aktuální témata BCO ČR: vystoupení před občany obce Bubovice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7E9338-E177-4401-84C2-FCEFEEAF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40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00087-2608-EB67-CA72-BE41ECB7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1F2BB-E714-AB44-E757-779D277E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466726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+mn-lt"/>
              </a:rPr>
              <a:t>Aktuální témata BCO ČR: 5G</a:t>
            </a:r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B12D703C-2636-546F-4DF6-CC9E6B5EEB16}"/>
              </a:ext>
            </a:extLst>
          </p:cNvPr>
          <p:cNvGrpSpPr>
            <a:grpSpLocks noChangeAspect="1"/>
          </p:cNvGrpSpPr>
          <p:nvPr/>
        </p:nvGrpSpPr>
        <p:grpSpPr>
          <a:xfrm>
            <a:off x="549423" y="711223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97ADC345-6F44-DA82-80DB-8F92FB2C4D29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C9721F7A-3C04-F180-7101-5005781BB012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6F63A18C-7B48-E024-69B3-D324CF38B4F9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972580D2-253B-8CCD-E784-AD4555BB48DE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9EF9551E-26D4-035B-88A7-BE1C2C111DA2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96B8C8C5-26A5-BA7E-D47C-055A5C2C51E1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F54936F8-8F14-848E-1785-9B7695665D21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7BE0467-EC92-9940-5528-8ED3D493DB98}"/>
              </a:ext>
            </a:extLst>
          </p:cNvPr>
          <p:cNvGrpSpPr/>
          <p:nvPr/>
        </p:nvGrpSpPr>
        <p:grpSpPr>
          <a:xfrm>
            <a:off x="2919331" y="1622100"/>
            <a:ext cx="2574573" cy="2020245"/>
            <a:chOff x="3016564" y="1954883"/>
            <a:chExt cx="1882249" cy="1368966"/>
          </a:xfrm>
        </p:grpSpPr>
        <p:pic>
          <p:nvPicPr>
            <p:cNvPr id="3" name="Picture 45">
              <a:extLst>
                <a:ext uri="{FF2B5EF4-FFF2-40B4-BE49-F238E27FC236}">
                  <a16:creationId xmlns:a16="http://schemas.microsoft.com/office/drawing/2014/main" id="{CDE05835-DA76-FA06-FDEF-D02DDAE76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075" y="2482540"/>
              <a:ext cx="941227" cy="313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cký objekt 14" descr="Muž se souvislou výplní">
              <a:extLst>
                <a:ext uri="{FF2B5EF4-FFF2-40B4-BE49-F238E27FC236}">
                  <a16:creationId xmlns:a16="http://schemas.microsoft.com/office/drawing/2014/main" id="{1C3D64F7-F63B-D78A-E689-190D035DB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16564" y="2404108"/>
              <a:ext cx="470511" cy="470511"/>
            </a:xfrm>
            <a:prstGeom prst="rect">
              <a:avLst/>
            </a:prstGeom>
          </p:spPr>
        </p:pic>
        <p:pic>
          <p:nvPicPr>
            <p:cNvPr id="18" name="Grafický objekt 17" descr="Cyklus s lidmi obrys">
              <a:extLst>
                <a:ext uri="{FF2B5EF4-FFF2-40B4-BE49-F238E27FC236}">
                  <a16:creationId xmlns:a16="http://schemas.microsoft.com/office/drawing/2014/main" id="{562379FF-4DDF-20AD-1AD9-FFB6214E3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25542" y="1954883"/>
              <a:ext cx="470511" cy="470511"/>
            </a:xfrm>
            <a:prstGeom prst="rect">
              <a:avLst/>
            </a:prstGeom>
          </p:spPr>
        </p:pic>
        <p:pic>
          <p:nvPicPr>
            <p:cNvPr id="20" name="Grafický objekt 19" descr="Přednášející se souvislou výplní">
              <a:extLst>
                <a:ext uri="{FF2B5EF4-FFF2-40B4-BE49-F238E27FC236}">
                  <a16:creationId xmlns:a16="http://schemas.microsoft.com/office/drawing/2014/main" id="{ED1DFF61-C237-ED87-3DD2-002CD8A06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28302" y="2404108"/>
              <a:ext cx="470511" cy="470511"/>
            </a:xfrm>
            <a:prstGeom prst="rect">
              <a:avLst/>
            </a:prstGeom>
          </p:spPr>
        </p:pic>
        <p:pic>
          <p:nvPicPr>
            <p:cNvPr id="24" name="Grafický objekt 23" descr="Učitel obrys">
              <a:extLst>
                <a:ext uri="{FF2B5EF4-FFF2-40B4-BE49-F238E27FC236}">
                  <a16:creationId xmlns:a16="http://schemas.microsoft.com/office/drawing/2014/main" id="{9406F592-F416-FDF3-799C-03470E93A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04829" y="2853338"/>
              <a:ext cx="470511" cy="470511"/>
            </a:xfrm>
            <a:prstGeom prst="rect">
              <a:avLst/>
            </a:prstGeom>
          </p:spPr>
        </p:pic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14DE744-92CF-53CA-9DF0-9B8FCE351654}"/>
              </a:ext>
            </a:extLst>
          </p:cNvPr>
          <p:cNvSpPr txBox="1"/>
          <p:nvPr/>
        </p:nvSpPr>
        <p:spPr>
          <a:xfrm>
            <a:off x="5652687" y="1537236"/>
            <a:ext cx="3255837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Jaké je pokrytí sítěmi 5G / dotace – jak na mapy s ČTÚ?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A73E870-6953-2F0F-85CF-50DED1E2D2D1}"/>
              </a:ext>
            </a:extLst>
          </p:cNvPr>
          <p:cNvSpPr txBox="1"/>
          <p:nvPr/>
        </p:nvSpPr>
        <p:spPr>
          <a:xfrm>
            <a:off x="5855238" y="2125616"/>
            <a:ext cx="3053286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dotačních projektů  na podporu pokrytí sítěmi 5G bílá místa.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F5CCCB6-3880-23D9-6C02-CB2B595F8CFD}"/>
              </a:ext>
            </a:extLst>
          </p:cNvPr>
          <p:cNvSpPr txBox="1"/>
          <p:nvPr/>
        </p:nvSpPr>
        <p:spPr>
          <a:xfrm>
            <a:off x="5632751" y="3488095"/>
            <a:ext cx="3275773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komerční výstavby při problémech pokrytí bílých míst s 5G.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95448BFE-0AC6-EC63-24EB-D43276C93644}"/>
              </a:ext>
            </a:extLst>
          </p:cNvPr>
          <p:cNvSpPr/>
          <p:nvPr/>
        </p:nvSpPr>
        <p:spPr>
          <a:xfrm>
            <a:off x="2558312" y="993979"/>
            <a:ext cx="3296612" cy="32559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1BC1A9D-5E80-9162-07FA-3E09363BDDC2}"/>
              </a:ext>
            </a:extLst>
          </p:cNvPr>
          <p:cNvSpPr txBox="1"/>
          <p:nvPr/>
        </p:nvSpPr>
        <p:spPr>
          <a:xfrm>
            <a:off x="5837688" y="2912336"/>
            <a:ext cx="3070836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dotačních projektů  na podporu pokrytí sítěmi 5G – koridory/vlaky.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6A2FFB3-7384-7068-A367-17D1DA74637B}"/>
              </a:ext>
            </a:extLst>
          </p:cNvPr>
          <p:cNvSpPr txBox="1"/>
          <p:nvPr/>
        </p:nvSpPr>
        <p:spPr>
          <a:xfrm>
            <a:off x="4441874" y="4304663"/>
            <a:ext cx="351705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3973A8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200" b="1" dirty="0">
                <a:latin typeface="Aptos" panose="020B0004020202020204" pitchFamily="34" charset="0"/>
              </a:rPr>
              <a:t>Mobilní operátoři / </a:t>
            </a:r>
            <a:r>
              <a:rPr lang="en-GB" sz="1200" b="1" noProof="0" dirty="0">
                <a:latin typeface="Aptos" panose="020B0004020202020204" pitchFamily="34" charset="0"/>
              </a:rPr>
              <a:t>Towers company</a:t>
            </a:r>
            <a:endParaRPr lang="cs-CZ" sz="1200" b="1" dirty="0">
              <a:latin typeface="Aptos" panose="020B0004020202020204" pitchFamily="34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73DCD91-1BFD-003C-3DE1-801631964C20}"/>
              </a:ext>
            </a:extLst>
          </p:cNvPr>
          <p:cNvSpPr txBox="1"/>
          <p:nvPr/>
        </p:nvSpPr>
        <p:spPr>
          <a:xfrm>
            <a:off x="456067" y="4320971"/>
            <a:ext cx="351529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3973A8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200" b="1" dirty="0">
                <a:latin typeface="Aptos" panose="020B0004020202020204" pitchFamily="34" charset="0"/>
              </a:rPr>
              <a:t>Státní správa / samospráva / podniky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FB43C99F-E2E0-3F7E-0370-C95E0457A113}"/>
              </a:ext>
            </a:extLst>
          </p:cNvPr>
          <p:cNvSpPr txBox="1"/>
          <p:nvPr/>
        </p:nvSpPr>
        <p:spPr>
          <a:xfrm>
            <a:off x="91439" y="1549857"/>
            <a:ext cx="2672529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analyzovat pokrytí 5G sítěmi</a:t>
            </a:r>
            <a:b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síť/ technologie / pásma / zařízení?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245B79D-B8AA-5DE2-EFF0-9226CED5E409}"/>
              </a:ext>
            </a:extLst>
          </p:cNvPr>
          <p:cNvSpPr txBox="1"/>
          <p:nvPr/>
        </p:nvSpPr>
        <p:spPr>
          <a:xfrm>
            <a:off x="183666" y="2125615"/>
            <a:ext cx="2365366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Spolupráce při řešení pokrytí</a:t>
            </a:r>
            <a:b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ČTU &lt;&gt; Obec &lt;&gt; Operátor?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BA652E7-0C7D-AD01-F88D-0B3B26FA7DCB}"/>
              </a:ext>
            </a:extLst>
          </p:cNvPr>
          <p:cNvSpPr txBox="1"/>
          <p:nvPr/>
        </p:nvSpPr>
        <p:spPr>
          <a:xfrm>
            <a:off x="183666" y="2912336"/>
            <a:ext cx="2386441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Osvěta a technická pomoc při projektech 5G Smart?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F4CF859-5F8B-6313-1553-98630EA0E20A}"/>
              </a:ext>
            </a:extLst>
          </p:cNvPr>
          <p:cNvSpPr txBox="1"/>
          <p:nvPr/>
        </p:nvSpPr>
        <p:spPr>
          <a:xfrm>
            <a:off x="183666" y="3478153"/>
            <a:ext cx="2604289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při osvětě legislativy a </a:t>
            </a:r>
            <a:b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procesů výstavby 5G/VHCN?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CAC4F9E-76B5-9559-934D-D2E50B80D74C}"/>
              </a:ext>
            </a:extLst>
          </p:cNvPr>
          <p:cNvSpPr txBox="1"/>
          <p:nvPr/>
        </p:nvSpPr>
        <p:spPr>
          <a:xfrm>
            <a:off x="7203493" y="35542"/>
            <a:ext cx="1880763" cy="13513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konzultace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školení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webináře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mapové podklady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mediace</a:t>
            </a:r>
          </a:p>
        </p:txBody>
      </p:sp>
    </p:spTree>
    <p:extLst>
      <p:ext uri="{BB962C8B-B14F-4D97-AF65-F5344CB8AC3E}">
        <p14:creationId xmlns:p14="http://schemas.microsoft.com/office/powerpoint/2010/main" val="20806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7" grpId="0"/>
      <p:bldP spid="38" grpId="0"/>
      <p:bldP spid="39" grpId="0"/>
      <p:bldP spid="40" grpId="0"/>
      <p:bldP spid="43" grpId="0" animBg="1"/>
    </p:bldLst>
  </p:timing>
</p:sld>
</file>

<file path=ppt/theme/theme1.xml><?xml version="1.0" encoding="utf-8"?>
<a:theme xmlns:a="http://schemas.openxmlformats.org/drawingml/2006/main" name="BCO Theme">
  <a:themeElements>
    <a:clrScheme name="BCO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004B8F"/>
      </a:accent1>
      <a:accent2>
        <a:srgbClr val="263248"/>
      </a:accent2>
      <a:accent3>
        <a:srgbClr val="607D8A"/>
      </a:accent3>
      <a:accent4>
        <a:srgbClr val="CAD3E3"/>
      </a:accent4>
      <a:accent5>
        <a:srgbClr val="E41B23"/>
      </a:accent5>
      <a:accent6>
        <a:srgbClr val="C00000"/>
      </a:accent6>
      <a:hlink>
        <a:srgbClr val="1AB7EA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1825</Words>
  <Application>Microsoft Office PowerPoint</Application>
  <PresentationFormat>Předvádění na obrazovce (16:9)</PresentationFormat>
  <Paragraphs>186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Black</vt:lpstr>
      <vt:lpstr>Arvo</vt:lpstr>
      <vt:lpstr>Calibri</vt:lpstr>
      <vt:lpstr>Red Hat Display</vt:lpstr>
      <vt:lpstr>Symbol</vt:lpstr>
      <vt:lpstr>BCO Theme</vt:lpstr>
      <vt:lpstr>Broadband Competence Office Česká republika</vt:lpstr>
      <vt:lpstr>Co je BCO ČR</vt:lpstr>
      <vt:lpstr>Hlavní cíle BCO ČR</vt:lpstr>
      <vt:lpstr>Proč spolupracovat s BCO ČR</vt:lpstr>
      <vt:lpstr>Co máme za sebou: BCO ČR v období  2020 – 2025</vt:lpstr>
      <vt:lpstr>Aktuální témata BCO ČR: informace</vt:lpstr>
      <vt:lpstr>Aktuální témata BCO ČR:  Optika pro obec Václavovice</vt:lpstr>
      <vt:lpstr>Aktuální témata BCO ČR: vystoupení před občany obce Bubovice</vt:lpstr>
      <vt:lpstr>Aktuální témata BCO ČR: 5G</vt:lpstr>
      <vt:lpstr>Co je cílem dotačních projektů v 5G Smart....?</vt:lpstr>
      <vt:lpstr>Aktuální témata BCO ČR: webináře, semináře, konference</vt:lpstr>
      <vt:lpstr> Aktuální témata BCO ČR: GIA (Gigabit Infrastructure Act) </vt:lpstr>
      <vt:lpstr>Spolupracujeme</vt:lpstr>
      <vt:lpstr>BCO ČR v období 2024–2029</vt:lpstr>
      <vt:lpstr>Děkujeme za pozornost  Důležité odkazy:  https://www.bconetwork.cz  https://www.verejnakonzultace.cz https://www.mapainternetu.cz/ -  &gt;https://apps.bconetwork.cz/MAPA/mapa_GSD2023.html https://www.fotimstavbu.cz/  https://apps.bconetwork.cz/vecnabremena/  https://www.bcocz.cz  o GIA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Competence Office Česká republika</dc:title>
  <dc:creator>Tomas Kafka</dc:creator>
  <cp:lastModifiedBy>Zdenek Dvořák</cp:lastModifiedBy>
  <cp:revision>40</cp:revision>
  <cp:lastPrinted>2024-10-23T12:57:42Z</cp:lastPrinted>
  <dcterms:created xsi:type="dcterms:W3CDTF">2020-05-20T20:12:16Z</dcterms:created>
  <dcterms:modified xsi:type="dcterms:W3CDTF">2025-06-10T13:01:43Z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BCO Theme:8</vt:lpwstr>
  </property>
  <property fmtid="{D5CDD505-2E9C-101B-9397-08002B2CF9AE}" pid="3" name="ClassificationContentMarkingHeaderText">
    <vt:lpwstr>PRO VNITŘNÍ POTŘEBU          </vt:lpwstr>
  </property>
  <property fmtid="{D5CDD505-2E9C-101B-9397-08002B2CF9AE}" pid="4" name="MSIP_Label_1ba92a76-a6c4-4984-b898-a49fe77c5243_Enabled">
    <vt:lpwstr>true</vt:lpwstr>
  </property>
  <property fmtid="{D5CDD505-2E9C-101B-9397-08002B2CF9AE}" pid="5" name="MSIP_Label_1ba92a76-a6c4-4984-b898-a49fe77c5243_SetDate">
    <vt:lpwstr>2024-02-16T13:31:29Z</vt:lpwstr>
  </property>
  <property fmtid="{D5CDD505-2E9C-101B-9397-08002B2CF9AE}" pid="6" name="MSIP_Label_1ba92a76-a6c4-4984-b898-a49fe77c5243_Method">
    <vt:lpwstr>Privileged</vt:lpwstr>
  </property>
  <property fmtid="{D5CDD505-2E9C-101B-9397-08002B2CF9AE}" pid="7" name="MSIP_Label_1ba92a76-a6c4-4984-b898-a49fe77c5243_Name">
    <vt:lpwstr>Veřejné - s popiskem</vt:lpwstr>
  </property>
  <property fmtid="{D5CDD505-2E9C-101B-9397-08002B2CF9AE}" pid="8" name="MSIP_Label_1ba92a76-a6c4-4984-b898-a49fe77c5243_SiteId">
    <vt:lpwstr>1f9775f0-c6d0-40f3-b27c-91cb5bbd294a</vt:lpwstr>
  </property>
  <property fmtid="{D5CDD505-2E9C-101B-9397-08002B2CF9AE}" pid="9" name="MSIP_Label_1ba92a76-a6c4-4984-b898-a49fe77c5243_ActionId">
    <vt:lpwstr>9de76d6b-f6e9-41d4-9d52-9ae8552037ec</vt:lpwstr>
  </property>
  <property fmtid="{D5CDD505-2E9C-101B-9397-08002B2CF9AE}" pid="10" name="MSIP_Label_1ba92a76-a6c4-4984-b898-a49fe77c5243_ContentBits">
    <vt:lpwstr>0</vt:lpwstr>
  </property>
</Properties>
</file>